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65" r:id="rId5"/>
    <p:sldId id="266" r:id="rId6"/>
    <p:sldId id="258" r:id="rId7"/>
    <p:sldId id="259" r:id="rId8"/>
    <p:sldId id="260" r:id="rId9"/>
    <p:sldId id="268" r:id="rId10"/>
    <p:sldId id="262" r:id="rId11"/>
    <p:sldId id="263" r:id="rId12"/>
    <p:sldId id="264" r:id="rId13"/>
    <p:sldId id="261" r:id="rId14"/>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5B4D0E-A11F-E940-92AC-BB43D2564597}" v="1" dt="2023-03-01T14:16:04.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6327"/>
  </p:normalViewPr>
  <p:slideViewPr>
    <p:cSldViewPr snapToGrid="0" snapToObjects="1">
      <p:cViewPr varScale="1">
        <p:scale>
          <a:sx n="123" d="100"/>
          <a:sy n="123" d="100"/>
        </p:scale>
        <p:origin x="72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Michael Gildersleeve" userId="1729641b-148e-4e9b-99bb-7a48fe46ab50" providerId="ADAL" clId="{1CE2FD49-63E4-404A-8FF9-2480746151DB}"/>
    <pc:docChg chg="undo custSel addSld modSld">
      <pc:chgData name="A. Michael Gildersleeve" userId="1729641b-148e-4e9b-99bb-7a48fe46ab50" providerId="ADAL" clId="{1CE2FD49-63E4-404A-8FF9-2480746151DB}" dt="2022-10-16T20:55:47.613" v="3804" actId="20577"/>
      <pc:docMkLst>
        <pc:docMk/>
      </pc:docMkLst>
      <pc:sldChg chg="modSp mod">
        <pc:chgData name="A. Michael Gildersleeve" userId="1729641b-148e-4e9b-99bb-7a48fe46ab50" providerId="ADAL" clId="{1CE2FD49-63E4-404A-8FF9-2480746151DB}" dt="2022-10-16T19:22:20.601" v="11" actId="20577"/>
        <pc:sldMkLst>
          <pc:docMk/>
          <pc:sldMk cId="2044448341" sldId="257"/>
        </pc:sldMkLst>
        <pc:spChg chg="mod">
          <ac:chgData name="A. Michael Gildersleeve" userId="1729641b-148e-4e9b-99bb-7a48fe46ab50" providerId="ADAL" clId="{1CE2FD49-63E4-404A-8FF9-2480746151DB}" dt="2022-10-16T19:22:20.601" v="11" actId="20577"/>
          <ac:spMkLst>
            <pc:docMk/>
            <pc:sldMk cId="2044448341" sldId="257"/>
            <ac:spMk id="3" creationId="{8EB2018B-737C-8948-BCBA-CB71D3607027}"/>
          </ac:spMkLst>
        </pc:spChg>
      </pc:sldChg>
      <pc:sldChg chg="modSp mod">
        <pc:chgData name="A. Michael Gildersleeve" userId="1729641b-148e-4e9b-99bb-7a48fe46ab50" providerId="ADAL" clId="{1CE2FD49-63E4-404A-8FF9-2480746151DB}" dt="2022-10-16T19:26:58.086" v="33" actId="20577"/>
        <pc:sldMkLst>
          <pc:docMk/>
          <pc:sldMk cId="3326569088" sldId="258"/>
        </pc:sldMkLst>
        <pc:spChg chg="mod">
          <ac:chgData name="A. Michael Gildersleeve" userId="1729641b-148e-4e9b-99bb-7a48fe46ab50" providerId="ADAL" clId="{1CE2FD49-63E4-404A-8FF9-2480746151DB}" dt="2022-10-16T19:26:58.086" v="33" actId="20577"/>
          <ac:spMkLst>
            <pc:docMk/>
            <pc:sldMk cId="3326569088" sldId="258"/>
            <ac:spMk id="3" creationId="{5355DF06-A0F7-4E4B-BDF0-C559C3539862}"/>
          </ac:spMkLst>
        </pc:spChg>
      </pc:sldChg>
      <pc:sldChg chg="modSp mod">
        <pc:chgData name="A. Michael Gildersleeve" userId="1729641b-148e-4e9b-99bb-7a48fe46ab50" providerId="ADAL" clId="{1CE2FD49-63E4-404A-8FF9-2480746151DB}" dt="2022-10-16T19:30:44.001" v="201" actId="20577"/>
        <pc:sldMkLst>
          <pc:docMk/>
          <pc:sldMk cId="747532295" sldId="259"/>
        </pc:sldMkLst>
        <pc:spChg chg="mod">
          <ac:chgData name="A. Michael Gildersleeve" userId="1729641b-148e-4e9b-99bb-7a48fe46ab50" providerId="ADAL" clId="{1CE2FD49-63E4-404A-8FF9-2480746151DB}" dt="2022-10-16T19:30:44.001" v="201" actId="20577"/>
          <ac:spMkLst>
            <pc:docMk/>
            <pc:sldMk cId="747532295" sldId="259"/>
            <ac:spMk id="3" creationId="{DBC77E73-F71D-D840-B9FB-2A58F8521EA6}"/>
          </ac:spMkLst>
        </pc:spChg>
      </pc:sldChg>
      <pc:sldChg chg="modSp mod">
        <pc:chgData name="A. Michael Gildersleeve" userId="1729641b-148e-4e9b-99bb-7a48fe46ab50" providerId="ADAL" clId="{1CE2FD49-63E4-404A-8FF9-2480746151DB}" dt="2022-10-16T19:50:15.650" v="1971" actId="12"/>
        <pc:sldMkLst>
          <pc:docMk/>
          <pc:sldMk cId="2699495376" sldId="260"/>
        </pc:sldMkLst>
        <pc:spChg chg="mod">
          <ac:chgData name="A. Michael Gildersleeve" userId="1729641b-148e-4e9b-99bb-7a48fe46ab50" providerId="ADAL" clId="{1CE2FD49-63E4-404A-8FF9-2480746151DB}" dt="2022-10-16T19:33:08.463" v="239" actId="20577"/>
          <ac:spMkLst>
            <pc:docMk/>
            <pc:sldMk cId="2699495376" sldId="260"/>
            <ac:spMk id="2" creationId="{4B628558-BEBC-C84D-A3AE-E8AF8009FF37}"/>
          </ac:spMkLst>
        </pc:spChg>
        <pc:spChg chg="mod">
          <ac:chgData name="A. Michael Gildersleeve" userId="1729641b-148e-4e9b-99bb-7a48fe46ab50" providerId="ADAL" clId="{1CE2FD49-63E4-404A-8FF9-2480746151DB}" dt="2022-10-16T19:50:15.650" v="1971" actId="12"/>
          <ac:spMkLst>
            <pc:docMk/>
            <pc:sldMk cId="2699495376" sldId="260"/>
            <ac:spMk id="3" creationId="{DAE9803B-2579-0D40-9929-B0056F600CDF}"/>
          </ac:spMkLst>
        </pc:spChg>
      </pc:sldChg>
      <pc:sldChg chg="modSp mod">
        <pc:chgData name="A. Michael Gildersleeve" userId="1729641b-148e-4e9b-99bb-7a48fe46ab50" providerId="ADAL" clId="{1CE2FD49-63E4-404A-8FF9-2480746151DB}" dt="2022-10-16T20:51:10.436" v="3390" actId="27636"/>
        <pc:sldMkLst>
          <pc:docMk/>
          <pc:sldMk cId="361715844" sldId="262"/>
        </pc:sldMkLst>
        <pc:spChg chg="mod">
          <ac:chgData name="A. Michael Gildersleeve" userId="1729641b-148e-4e9b-99bb-7a48fe46ab50" providerId="ADAL" clId="{1CE2FD49-63E4-404A-8FF9-2480746151DB}" dt="2022-10-16T19:31:40.395" v="204" actId="20577"/>
          <ac:spMkLst>
            <pc:docMk/>
            <pc:sldMk cId="361715844" sldId="262"/>
            <ac:spMk id="2" creationId="{4B628558-BEBC-C84D-A3AE-E8AF8009FF37}"/>
          </ac:spMkLst>
        </pc:spChg>
        <pc:spChg chg="mod">
          <ac:chgData name="A. Michael Gildersleeve" userId="1729641b-148e-4e9b-99bb-7a48fe46ab50" providerId="ADAL" clId="{1CE2FD49-63E4-404A-8FF9-2480746151DB}" dt="2022-10-16T20:51:10.436" v="3390" actId="27636"/>
          <ac:spMkLst>
            <pc:docMk/>
            <pc:sldMk cId="361715844" sldId="262"/>
            <ac:spMk id="3" creationId="{DAE9803B-2579-0D40-9929-B0056F600CDF}"/>
          </ac:spMkLst>
        </pc:spChg>
      </pc:sldChg>
      <pc:sldChg chg="modSp mod">
        <pc:chgData name="A. Michael Gildersleeve" userId="1729641b-148e-4e9b-99bb-7a48fe46ab50" providerId="ADAL" clId="{1CE2FD49-63E4-404A-8FF9-2480746151DB}" dt="2022-10-16T20:55:47.613" v="3804" actId="20577"/>
        <pc:sldMkLst>
          <pc:docMk/>
          <pc:sldMk cId="1256202873" sldId="263"/>
        </pc:sldMkLst>
        <pc:spChg chg="mod">
          <ac:chgData name="A. Michael Gildersleeve" userId="1729641b-148e-4e9b-99bb-7a48fe46ab50" providerId="ADAL" clId="{1CE2FD49-63E4-404A-8FF9-2480746151DB}" dt="2022-10-16T20:55:47.613" v="3804" actId="20577"/>
          <ac:spMkLst>
            <pc:docMk/>
            <pc:sldMk cId="1256202873" sldId="263"/>
            <ac:spMk id="3" creationId="{DAE9803B-2579-0D40-9929-B0056F600CDF}"/>
          </ac:spMkLst>
        </pc:spChg>
      </pc:sldChg>
      <pc:sldChg chg="modSp mod">
        <pc:chgData name="A. Michael Gildersleeve" userId="1729641b-148e-4e9b-99bb-7a48fe46ab50" providerId="ADAL" clId="{1CE2FD49-63E4-404A-8FF9-2480746151DB}" dt="2022-10-16T20:03:28.559" v="2923" actId="20577"/>
        <pc:sldMkLst>
          <pc:docMk/>
          <pc:sldMk cId="1747559884" sldId="264"/>
        </pc:sldMkLst>
        <pc:spChg chg="mod">
          <ac:chgData name="A. Michael Gildersleeve" userId="1729641b-148e-4e9b-99bb-7a48fe46ab50" providerId="ADAL" clId="{1CE2FD49-63E4-404A-8FF9-2480746151DB}" dt="2022-10-16T20:03:28.559" v="2923" actId="20577"/>
          <ac:spMkLst>
            <pc:docMk/>
            <pc:sldMk cId="1747559884" sldId="264"/>
            <ac:spMk id="3" creationId="{DAE9803B-2579-0D40-9929-B0056F600CDF}"/>
          </ac:spMkLst>
        </pc:spChg>
      </pc:sldChg>
      <pc:sldChg chg="modSp mod">
        <pc:chgData name="A. Michael Gildersleeve" userId="1729641b-148e-4e9b-99bb-7a48fe46ab50" providerId="ADAL" clId="{1CE2FD49-63E4-404A-8FF9-2480746151DB}" dt="2022-10-16T19:23:47.352" v="13" actId="20577"/>
        <pc:sldMkLst>
          <pc:docMk/>
          <pc:sldMk cId="1155508535" sldId="265"/>
        </pc:sldMkLst>
        <pc:spChg chg="mod">
          <ac:chgData name="A. Michael Gildersleeve" userId="1729641b-148e-4e9b-99bb-7a48fe46ab50" providerId="ADAL" clId="{1CE2FD49-63E4-404A-8FF9-2480746151DB}" dt="2022-10-16T19:23:47.352" v="13" actId="20577"/>
          <ac:spMkLst>
            <pc:docMk/>
            <pc:sldMk cId="1155508535" sldId="265"/>
            <ac:spMk id="3" creationId="{8EB2018B-737C-8948-BCBA-CB71D3607027}"/>
          </ac:spMkLst>
        </pc:spChg>
      </pc:sldChg>
      <pc:sldChg chg="modSp mod">
        <pc:chgData name="A. Michael Gildersleeve" userId="1729641b-148e-4e9b-99bb-7a48fe46ab50" providerId="ADAL" clId="{1CE2FD49-63E4-404A-8FF9-2480746151DB}" dt="2022-10-16T19:24:46.071" v="32" actId="20577"/>
        <pc:sldMkLst>
          <pc:docMk/>
          <pc:sldMk cId="3393304719" sldId="266"/>
        </pc:sldMkLst>
        <pc:spChg chg="mod">
          <ac:chgData name="A. Michael Gildersleeve" userId="1729641b-148e-4e9b-99bb-7a48fe46ab50" providerId="ADAL" clId="{1CE2FD49-63E4-404A-8FF9-2480746151DB}" dt="2022-10-16T19:24:46.071" v="32" actId="20577"/>
          <ac:spMkLst>
            <pc:docMk/>
            <pc:sldMk cId="3393304719" sldId="266"/>
            <ac:spMk id="3" creationId="{DAE9803B-2579-0D40-9929-B0056F600CDF}"/>
          </ac:spMkLst>
        </pc:spChg>
      </pc:sldChg>
      <pc:sldChg chg="modSp mod">
        <pc:chgData name="A. Michael Gildersleeve" userId="1729641b-148e-4e9b-99bb-7a48fe46ab50" providerId="ADAL" clId="{1CE2FD49-63E4-404A-8FF9-2480746151DB}" dt="2022-10-16T19:22:44.176" v="12" actId="20577"/>
        <pc:sldMkLst>
          <pc:docMk/>
          <pc:sldMk cId="2491371131" sldId="267"/>
        </pc:sldMkLst>
        <pc:spChg chg="mod">
          <ac:chgData name="A. Michael Gildersleeve" userId="1729641b-148e-4e9b-99bb-7a48fe46ab50" providerId="ADAL" clId="{1CE2FD49-63E4-404A-8FF9-2480746151DB}" dt="2022-10-16T19:22:44.176" v="12" actId="20577"/>
          <ac:spMkLst>
            <pc:docMk/>
            <pc:sldMk cId="2491371131" sldId="267"/>
            <ac:spMk id="3" creationId="{8EB2018B-737C-8948-BCBA-CB71D3607027}"/>
          </ac:spMkLst>
        </pc:spChg>
      </pc:sldChg>
      <pc:sldChg chg="modSp add mod">
        <pc:chgData name="A. Michael Gildersleeve" userId="1729641b-148e-4e9b-99bb-7a48fe46ab50" providerId="ADAL" clId="{1CE2FD49-63E4-404A-8FF9-2480746151DB}" dt="2022-10-16T19:32:26.773" v="224" actId="20577"/>
        <pc:sldMkLst>
          <pc:docMk/>
          <pc:sldMk cId="2017541099" sldId="268"/>
        </pc:sldMkLst>
        <pc:spChg chg="mod">
          <ac:chgData name="A. Michael Gildersleeve" userId="1729641b-148e-4e9b-99bb-7a48fe46ab50" providerId="ADAL" clId="{1CE2FD49-63E4-404A-8FF9-2480746151DB}" dt="2022-10-16T19:31:35.515" v="203" actId="20577"/>
          <ac:spMkLst>
            <pc:docMk/>
            <pc:sldMk cId="2017541099" sldId="268"/>
            <ac:spMk id="2" creationId="{4B628558-BEBC-C84D-A3AE-E8AF8009FF37}"/>
          </ac:spMkLst>
        </pc:spChg>
        <pc:spChg chg="mod">
          <ac:chgData name="A. Michael Gildersleeve" userId="1729641b-148e-4e9b-99bb-7a48fe46ab50" providerId="ADAL" clId="{1CE2FD49-63E4-404A-8FF9-2480746151DB}" dt="2022-10-16T19:32:26.773" v="224" actId="20577"/>
          <ac:spMkLst>
            <pc:docMk/>
            <pc:sldMk cId="2017541099" sldId="268"/>
            <ac:spMk id="3" creationId="{DAE9803B-2579-0D40-9929-B0056F600CDF}"/>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3/1/23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3/1/23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3/1/23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95600" y="4910346"/>
            <a:ext cx="8610600" cy="1293028"/>
          </a:xfrm>
        </p:spPr>
        <p:txBody>
          <a:bodyPr/>
          <a:lstStyle/>
          <a:p>
            <a:r>
              <a:rPr lang="en-US"/>
              <a:t>Click to edit Master title style</a:t>
            </a:r>
            <a:endParaRPr lang="en-US" dirty="0"/>
          </a:p>
        </p:txBody>
      </p:sp>
      <p:sp>
        <p:nvSpPr>
          <p:cNvPr id="3" name="Content Placeholder 2"/>
          <p:cNvSpPr>
            <a:spLocks noGrp="1"/>
          </p:cNvSpPr>
          <p:nvPr>
            <p:ph idx="1"/>
          </p:nvPr>
        </p:nvSpPr>
        <p:spPr>
          <a:xfrm>
            <a:off x="685800" y="746125"/>
            <a:ext cx="10820400" cy="40241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83CD-9772-1646-9512-F3676FD220CB}"/>
              </a:ext>
            </a:extLst>
          </p:cNvPr>
          <p:cNvSpPr>
            <a:spLocks noGrp="1"/>
          </p:cNvSpPr>
          <p:nvPr>
            <p:ph type="ctrTitle"/>
          </p:nvPr>
        </p:nvSpPr>
        <p:spPr/>
        <p:txBody>
          <a:bodyPr/>
          <a:lstStyle/>
          <a:p>
            <a:r>
              <a:rPr lang="en-US" dirty="0"/>
              <a:t>CS 400</a:t>
            </a:r>
          </a:p>
        </p:txBody>
      </p:sp>
      <p:sp>
        <p:nvSpPr>
          <p:cNvPr id="3" name="Subtitle 2">
            <a:extLst>
              <a:ext uri="{FF2B5EF4-FFF2-40B4-BE49-F238E27FC236}">
                <a16:creationId xmlns:a16="http://schemas.microsoft.com/office/drawing/2014/main" id="{9AC25275-5D7E-3740-BD66-B4518BFAE283}"/>
              </a:ext>
            </a:extLst>
          </p:cNvPr>
          <p:cNvSpPr>
            <a:spLocks noGrp="1"/>
          </p:cNvSpPr>
          <p:nvPr>
            <p:ph type="subTitle" idx="1"/>
          </p:nvPr>
        </p:nvSpPr>
        <p:spPr/>
        <p:txBody>
          <a:bodyPr/>
          <a:lstStyle/>
          <a:p>
            <a:r>
              <a:rPr lang="en-US" dirty="0"/>
              <a:t>Advising for First-year Students</a:t>
            </a:r>
          </a:p>
        </p:txBody>
      </p:sp>
    </p:spTree>
    <p:extLst>
      <p:ext uri="{BB962C8B-B14F-4D97-AF65-F5344CB8AC3E}">
        <p14:creationId xmlns:p14="http://schemas.microsoft.com/office/powerpoint/2010/main" val="3466208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8558-BEBC-C84D-A3AE-E8AF8009FF37}"/>
              </a:ext>
            </a:extLst>
          </p:cNvPr>
          <p:cNvSpPr>
            <a:spLocks noGrp="1"/>
          </p:cNvSpPr>
          <p:nvPr>
            <p:ph type="title"/>
          </p:nvPr>
        </p:nvSpPr>
        <p:spPr>
          <a:xfrm>
            <a:off x="346841" y="5540963"/>
            <a:ext cx="11159359" cy="1293028"/>
          </a:xfrm>
        </p:spPr>
        <p:txBody>
          <a:bodyPr/>
          <a:lstStyle/>
          <a:p>
            <a:r>
              <a:rPr lang="en-US" dirty="0"/>
              <a:t>Step #3C: Finding a Workable Schedule</a:t>
            </a:r>
          </a:p>
        </p:txBody>
      </p:sp>
      <p:sp>
        <p:nvSpPr>
          <p:cNvPr id="3" name="Content Placeholder 2">
            <a:extLst>
              <a:ext uri="{FF2B5EF4-FFF2-40B4-BE49-F238E27FC236}">
                <a16:creationId xmlns:a16="http://schemas.microsoft.com/office/drawing/2014/main" id="{DAE9803B-2579-0D40-9929-B0056F600CDF}"/>
              </a:ext>
            </a:extLst>
          </p:cNvPr>
          <p:cNvSpPr>
            <a:spLocks noGrp="1"/>
          </p:cNvSpPr>
          <p:nvPr>
            <p:ph idx="1"/>
          </p:nvPr>
        </p:nvSpPr>
        <p:spPr>
          <a:xfrm>
            <a:off x="685799" y="529936"/>
            <a:ext cx="11159359" cy="5011027"/>
          </a:xfrm>
        </p:spPr>
        <p:txBody>
          <a:bodyPr>
            <a:normAutofit fontScale="85000" lnSpcReduction="20000"/>
          </a:bodyPr>
          <a:lstStyle/>
          <a:p>
            <a:pPr>
              <a:lnSpc>
                <a:spcPct val="120000"/>
              </a:lnSpc>
            </a:pPr>
            <a:r>
              <a:rPr lang="en-US" dirty="0"/>
              <a:t>Your objective is to come up with a workable schedule consisting of 16 to 18 credits.</a:t>
            </a:r>
          </a:p>
          <a:p>
            <a:pPr lvl="1">
              <a:lnSpc>
                <a:spcPct val="120000"/>
              </a:lnSpc>
            </a:pPr>
            <a:r>
              <a:rPr lang="en-US" dirty="0"/>
              <a:t>Although the maximum load allowable without a petition is 20 credits, we strongly recommend against pursuing such a course load in a student’s first year.</a:t>
            </a:r>
          </a:p>
          <a:p>
            <a:pPr>
              <a:lnSpc>
                <a:spcPct val="120000"/>
              </a:lnSpc>
            </a:pPr>
            <a:r>
              <a:rPr lang="en-US" dirty="0"/>
              <a:t>The primary tool for finding a workable schedule is </a:t>
            </a:r>
            <a:r>
              <a:rPr lang="en-US" dirty="0" err="1"/>
              <a:t>YouScheduler</a:t>
            </a:r>
            <a:r>
              <a:rPr lang="en-US" dirty="0"/>
              <a:t> at https://</a:t>
            </a:r>
            <a:r>
              <a:rPr lang="en-US" dirty="0" err="1"/>
              <a:t>unh.youscheduler.com</a:t>
            </a:r>
            <a:endParaRPr lang="en-US" dirty="0"/>
          </a:p>
          <a:p>
            <a:pPr marL="914400" lvl="1" indent="-457200">
              <a:lnSpc>
                <a:spcPct val="120000"/>
              </a:lnSpc>
              <a:buFont typeface="+mj-lt"/>
              <a:buAutoNum type="arabicPeriod"/>
            </a:pPr>
            <a:r>
              <a:rPr lang="en-US" dirty="0"/>
              <a:t>Ensure that the proper campus and semester for which you are planning appear in the upper left.</a:t>
            </a:r>
          </a:p>
          <a:p>
            <a:pPr marL="914400" lvl="1" indent="-457200">
              <a:lnSpc>
                <a:spcPct val="120000"/>
              </a:lnSpc>
              <a:buFont typeface="+mj-lt"/>
              <a:buAutoNum type="arabicPeriod"/>
            </a:pPr>
            <a:r>
              <a:rPr lang="en-US" dirty="0"/>
              <a:t>In the Courses section of the sidebar, enter the courses you’d like to take, one per text box.</a:t>
            </a:r>
          </a:p>
          <a:p>
            <a:pPr marL="914400" lvl="1" indent="-457200">
              <a:lnSpc>
                <a:spcPct val="120000"/>
              </a:lnSpc>
              <a:buFont typeface="+mj-lt"/>
              <a:buAutoNum type="arabicPeriod"/>
            </a:pPr>
            <a:r>
              <a:rPr lang="en-US" dirty="0"/>
              <a:t>Click the green Search! button at the bottom of the sidebar.</a:t>
            </a:r>
          </a:p>
          <a:p>
            <a:pPr marL="914400" lvl="1" indent="-457200">
              <a:lnSpc>
                <a:spcPct val="120000"/>
              </a:lnSpc>
              <a:buFont typeface="+mj-lt"/>
              <a:buAutoNum type="arabicPeriod"/>
            </a:pPr>
            <a:r>
              <a:rPr lang="en-US" dirty="0"/>
              <a:t>Examine the results that appear to the right to see if there is a suitable schedule that includes all those courses and suits your needs.</a:t>
            </a:r>
          </a:p>
          <a:p>
            <a:pPr marL="914400" lvl="1" indent="-457200">
              <a:lnSpc>
                <a:spcPct val="120000"/>
              </a:lnSpc>
              <a:buFont typeface="+mj-lt"/>
              <a:buAutoNum type="arabicPeriod"/>
            </a:pPr>
            <a:r>
              <a:rPr lang="en-US" dirty="0"/>
              <a:t>If there is not, try different Discovery choices until you find one. If the conflict is not with your Discovery choice, let one of us know by email.</a:t>
            </a:r>
          </a:p>
          <a:p>
            <a:pPr lvl="2">
              <a:lnSpc>
                <a:spcPct val="120000"/>
              </a:lnSpc>
            </a:pPr>
            <a:r>
              <a:rPr lang="en-US" dirty="0" err="1"/>
              <a:t>YouScheduler</a:t>
            </a:r>
            <a:r>
              <a:rPr lang="en-US" dirty="0"/>
              <a:t> is a powerful tool, feel free to experiment with some of its other features!</a:t>
            </a:r>
          </a:p>
          <a:p>
            <a:pPr marL="914400" lvl="1" indent="-457200">
              <a:lnSpc>
                <a:spcPct val="120000"/>
              </a:lnSpc>
              <a:buFont typeface="+mj-lt"/>
              <a:buAutoNum type="arabicPeriod"/>
            </a:pPr>
            <a:r>
              <a:rPr lang="en-US" dirty="0"/>
              <a:t>Once you have identified two workable schedules, make note of the CRNs of the courses that comprise each one; you’ll need these numbers to continue.</a:t>
            </a:r>
          </a:p>
          <a:p>
            <a:pPr lvl="1">
              <a:lnSpc>
                <a:spcPct val="120000"/>
              </a:lnSpc>
            </a:pPr>
            <a:endParaRPr lang="en-US" dirty="0"/>
          </a:p>
        </p:txBody>
      </p:sp>
    </p:spTree>
    <p:extLst>
      <p:ext uri="{BB962C8B-B14F-4D97-AF65-F5344CB8AC3E}">
        <p14:creationId xmlns:p14="http://schemas.microsoft.com/office/powerpoint/2010/main" val="36171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8558-BEBC-C84D-A3AE-E8AF8009FF37}"/>
              </a:ext>
            </a:extLst>
          </p:cNvPr>
          <p:cNvSpPr>
            <a:spLocks noGrp="1"/>
          </p:cNvSpPr>
          <p:nvPr>
            <p:ph type="title"/>
          </p:nvPr>
        </p:nvSpPr>
        <p:spPr>
          <a:xfrm>
            <a:off x="2302933" y="5540963"/>
            <a:ext cx="9203267" cy="1293028"/>
          </a:xfrm>
        </p:spPr>
        <p:txBody>
          <a:bodyPr/>
          <a:lstStyle/>
          <a:p>
            <a:r>
              <a:rPr lang="en-US" dirty="0"/>
              <a:t>Step #4: Registration Worksheet</a:t>
            </a:r>
          </a:p>
        </p:txBody>
      </p:sp>
      <p:sp>
        <p:nvSpPr>
          <p:cNvPr id="3" name="Content Placeholder 2">
            <a:extLst>
              <a:ext uri="{FF2B5EF4-FFF2-40B4-BE49-F238E27FC236}">
                <a16:creationId xmlns:a16="http://schemas.microsoft.com/office/drawing/2014/main" id="{DAE9803B-2579-0D40-9929-B0056F600CDF}"/>
              </a:ext>
            </a:extLst>
          </p:cNvPr>
          <p:cNvSpPr>
            <a:spLocks noGrp="1"/>
          </p:cNvSpPr>
          <p:nvPr>
            <p:ph idx="1"/>
          </p:nvPr>
        </p:nvSpPr>
        <p:spPr>
          <a:xfrm>
            <a:off x="685799" y="665018"/>
            <a:ext cx="11159359" cy="4956463"/>
          </a:xfrm>
        </p:spPr>
        <p:txBody>
          <a:bodyPr>
            <a:normAutofit fontScale="77500" lnSpcReduction="20000"/>
          </a:bodyPr>
          <a:lstStyle/>
          <a:p>
            <a:pPr>
              <a:lnSpc>
                <a:spcPct val="110000"/>
              </a:lnSpc>
            </a:pPr>
            <a:r>
              <a:rPr lang="en-US" dirty="0"/>
              <a:t>There is a </a:t>
            </a:r>
            <a:r>
              <a:rPr lang="en-US" b="1" dirty="0"/>
              <a:t>Registration Worksheet </a:t>
            </a:r>
            <a:r>
              <a:rPr lang="en-US" dirty="0"/>
              <a:t>assignment on Canvas that will provide you with another fillable PDF.</a:t>
            </a:r>
          </a:p>
          <a:p>
            <a:pPr lvl="1">
              <a:lnSpc>
                <a:spcPct val="110000"/>
              </a:lnSpc>
            </a:pPr>
            <a:r>
              <a:rPr lang="en-US" b="1" dirty="0"/>
              <a:t>It is extremely important that you complete and submit this Registration Worksheet by the deadline!</a:t>
            </a:r>
          </a:p>
          <a:p>
            <a:pPr lvl="1">
              <a:lnSpc>
                <a:spcPct val="110000"/>
              </a:lnSpc>
            </a:pPr>
            <a:r>
              <a:rPr lang="en-US" dirty="0"/>
              <a:t>There is only one Registration Worksheet used by all majors.</a:t>
            </a:r>
          </a:p>
          <a:p>
            <a:pPr lvl="2">
              <a:lnSpc>
                <a:spcPct val="110000"/>
              </a:lnSpc>
            </a:pPr>
            <a:r>
              <a:rPr lang="en-US" dirty="0"/>
              <a:t>This Worksheet is central to our academic advising process, and you will typically complete and sign one after each advising session here at UNH.</a:t>
            </a:r>
          </a:p>
          <a:p>
            <a:pPr lvl="1">
              <a:lnSpc>
                <a:spcPct val="110000"/>
              </a:lnSpc>
            </a:pPr>
            <a:r>
              <a:rPr lang="en-US" dirty="0"/>
              <a:t>Use the information you compiled in the previous steps to complete this Registration Worksheet with your first and second choice schedules. </a:t>
            </a:r>
          </a:p>
          <a:p>
            <a:pPr lvl="2">
              <a:lnSpc>
                <a:spcPct val="110000"/>
              </a:lnSpc>
            </a:pPr>
            <a:r>
              <a:rPr lang="en-US" dirty="0"/>
              <a:t>Second choices are important because you may find that your first choice is full by the time you are allowed to register.</a:t>
            </a:r>
          </a:p>
          <a:p>
            <a:pPr lvl="2">
              <a:lnSpc>
                <a:spcPct val="110000"/>
              </a:lnSpc>
            </a:pPr>
            <a:r>
              <a:rPr lang="en-US" dirty="0"/>
              <a:t>When a course has a lab with a separate CRN, be sure you list both the lecture and the lab separately on your Worksheet.</a:t>
            </a:r>
          </a:p>
          <a:p>
            <a:pPr lvl="3">
              <a:lnSpc>
                <a:spcPct val="110000"/>
              </a:lnSpc>
            </a:pPr>
            <a:r>
              <a:rPr lang="en-US" dirty="0" err="1"/>
              <a:t>Webcat</a:t>
            </a:r>
            <a:r>
              <a:rPr lang="en-US" dirty="0"/>
              <a:t> will not let you register for one without the other, and the point of the Worksheet is to have all the information you need to complete your registration in one place when your window opens.</a:t>
            </a:r>
          </a:p>
          <a:p>
            <a:pPr lvl="1">
              <a:lnSpc>
                <a:spcPct val="110000"/>
              </a:lnSpc>
            </a:pPr>
            <a:r>
              <a:rPr lang="en-US" dirty="0"/>
              <a:t>The spaces below each entry for the day and </a:t>
            </a:r>
            <a:r>
              <a:rPr lang="en-US"/>
              <a:t>time are </a:t>
            </a:r>
            <a:r>
              <a:rPr lang="en-US" dirty="0"/>
              <a:t>not particularly relevant as long as you’ve used </a:t>
            </a:r>
            <a:r>
              <a:rPr lang="en-US" dirty="0" err="1"/>
              <a:t>YouScheduler</a:t>
            </a:r>
            <a:r>
              <a:rPr lang="en-US" dirty="0"/>
              <a:t> to confirm that your schedule is workable.</a:t>
            </a:r>
          </a:p>
          <a:p>
            <a:pPr lvl="1">
              <a:lnSpc>
                <a:spcPct val="110000"/>
              </a:lnSpc>
            </a:pPr>
            <a:r>
              <a:rPr lang="en-US" dirty="0"/>
              <a:t>When listing Discovery courses, it is helpful if you use these spaces to indicate the Discovery category.</a:t>
            </a:r>
          </a:p>
          <a:p>
            <a:pPr lvl="2">
              <a:lnSpc>
                <a:spcPct val="110000"/>
              </a:lnSpc>
            </a:pPr>
            <a:r>
              <a:rPr lang="en-US" dirty="0"/>
              <a:t>Just use the abbreviations shown on the Plan you completed previously.</a:t>
            </a:r>
          </a:p>
          <a:p>
            <a:pPr lvl="1">
              <a:lnSpc>
                <a:spcPct val="110000"/>
              </a:lnSpc>
            </a:pPr>
            <a:r>
              <a:rPr lang="en-US" dirty="0"/>
              <a:t>You do not need to sign this form by hand. Since you will be submitting it as an assignment through Canvas, a typed signature and date will suffice.</a:t>
            </a:r>
          </a:p>
          <a:p>
            <a:pPr lvl="1">
              <a:lnSpc>
                <a:spcPct val="110000"/>
              </a:lnSpc>
            </a:pPr>
            <a:endParaRPr lang="en-US" dirty="0"/>
          </a:p>
        </p:txBody>
      </p:sp>
    </p:spTree>
    <p:extLst>
      <p:ext uri="{BB962C8B-B14F-4D97-AF65-F5344CB8AC3E}">
        <p14:creationId xmlns:p14="http://schemas.microsoft.com/office/powerpoint/2010/main" val="1256202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8558-BEBC-C84D-A3AE-E8AF8009FF37}"/>
              </a:ext>
            </a:extLst>
          </p:cNvPr>
          <p:cNvSpPr>
            <a:spLocks noGrp="1"/>
          </p:cNvSpPr>
          <p:nvPr>
            <p:ph type="title"/>
          </p:nvPr>
        </p:nvSpPr>
        <p:spPr>
          <a:xfrm>
            <a:off x="2302933" y="5540963"/>
            <a:ext cx="9203267" cy="1293028"/>
          </a:xfrm>
        </p:spPr>
        <p:txBody>
          <a:bodyPr/>
          <a:lstStyle/>
          <a:p>
            <a:r>
              <a:rPr lang="en-US" dirty="0"/>
              <a:t>Step #5: Registration</a:t>
            </a:r>
          </a:p>
        </p:txBody>
      </p:sp>
      <p:sp>
        <p:nvSpPr>
          <p:cNvPr id="3" name="Content Placeholder 2">
            <a:extLst>
              <a:ext uri="{FF2B5EF4-FFF2-40B4-BE49-F238E27FC236}">
                <a16:creationId xmlns:a16="http://schemas.microsoft.com/office/drawing/2014/main" id="{DAE9803B-2579-0D40-9929-B0056F600CDF}"/>
              </a:ext>
            </a:extLst>
          </p:cNvPr>
          <p:cNvSpPr>
            <a:spLocks noGrp="1"/>
          </p:cNvSpPr>
          <p:nvPr>
            <p:ph idx="1"/>
          </p:nvPr>
        </p:nvSpPr>
        <p:spPr>
          <a:xfrm>
            <a:off x="446809" y="748145"/>
            <a:ext cx="11398350" cy="4792818"/>
          </a:xfrm>
        </p:spPr>
        <p:txBody>
          <a:bodyPr>
            <a:normAutofit fontScale="85000" lnSpcReduction="10000"/>
          </a:bodyPr>
          <a:lstStyle/>
          <a:p>
            <a:pPr>
              <a:lnSpc>
                <a:spcPct val="120000"/>
              </a:lnSpc>
            </a:pPr>
            <a:r>
              <a:rPr lang="en-US" dirty="0"/>
              <a:t>All we will have accomplished at this point in the process is getting you ready to register! </a:t>
            </a:r>
            <a:r>
              <a:rPr lang="en-US" b="1" dirty="0"/>
              <a:t>You still need to actually register yourself!</a:t>
            </a:r>
          </a:p>
          <a:p>
            <a:pPr lvl="1">
              <a:lnSpc>
                <a:spcPct val="120000"/>
              </a:lnSpc>
            </a:pPr>
            <a:r>
              <a:rPr lang="en-US" dirty="0"/>
              <a:t>You do this using </a:t>
            </a:r>
            <a:r>
              <a:rPr lang="en-US" dirty="0" err="1"/>
              <a:t>Webcat</a:t>
            </a:r>
            <a:r>
              <a:rPr lang="en-US" dirty="0"/>
              <a:t> (https://</a:t>
            </a:r>
            <a:r>
              <a:rPr lang="en-US" dirty="0" err="1"/>
              <a:t>webcat.unh.edu</a:t>
            </a:r>
            <a:r>
              <a:rPr lang="en-US" dirty="0"/>
              <a:t>/) at the time that appears on your RAC sheet</a:t>
            </a:r>
          </a:p>
          <a:p>
            <a:pPr lvl="2">
              <a:lnSpc>
                <a:spcPct val="120000"/>
              </a:lnSpc>
            </a:pPr>
            <a:r>
              <a:rPr lang="en-US" dirty="0"/>
              <a:t>We will send you your RAC sheet once we have verified and approved the Registration Worksheet you have submitted</a:t>
            </a:r>
          </a:p>
          <a:p>
            <a:pPr lvl="2">
              <a:lnSpc>
                <a:spcPct val="120000"/>
              </a:lnSpc>
            </a:pPr>
            <a:r>
              <a:rPr lang="en-US" b="1" dirty="0"/>
              <a:t>You will need the code number that appears on this RAC sheet in order to register, so be very protective of it and don’t lose it!</a:t>
            </a:r>
          </a:p>
          <a:p>
            <a:pPr lvl="3">
              <a:lnSpc>
                <a:spcPct val="120000"/>
              </a:lnSpc>
            </a:pPr>
            <a:r>
              <a:rPr lang="en-US" dirty="0"/>
              <a:t>Better yet, </a:t>
            </a:r>
            <a:r>
              <a:rPr lang="en-US" b="1" dirty="0"/>
              <a:t>take a picture of it</a:t>
            </a:r>
            <a:r>
              <a:rPr lang="en-US" dirty="0"/>
              <a:t> to keep on your phone!</a:t>
            </a:r>
          </a:p>
          <a:p>
            <a:pPr lvl="2">
              <a:lnSpc>
                <a:spcPct val="120000"/>
              </a:lnSpc>
            </a:pPr>
            <a:r>
              <a:rPr lang="en-US" dirty="0"/>
              <a:t>You will not be able to register before your assigned time, but </a:t>
            </a:r>
            <a:r>
              <a:rPr lang="en-US" b="1" dirty="0"/>
              <a:t>you should make every reasonable effort to complete the process as soon after your assigned time as possible</a:t>
            </a:r>
            <a:r>
              <a:rPr lang="en-US" dirty="0"/>
              <a:t>. Most courses have a limited number of seats, and the sooner you register the greater your chances of getting your first choice.</a:t>
            </a:r>
          </a:p>
          <a:p>
            <a:pPr lvl="2">
              <a:lnSpc>
                <a:spcPct val="120000"/>
              </a:lnSpc>
            </a:pPr>
            <a:r>
              <a:rPr lang="en-US" dirty="0"/>
              <a:t>When registering, </a:t>
            </a:r>
            <a:r>
              <a:rPr lang="en-US" b="1" dirty="0"/>
              <a:t>do not deviate from the information on your approved Worksheet!</a:t>
            </a:r>
            <a:endParaRPr lang="en-US" dirty="0"/>
          </a:p>
          <a:p>
            <a:pPr lvl="3">
              <a:lnSpc>
                <a:spcPct val="120000"/>
              </a:lnSpc>
            </a:pPr>
            <a:r>
              <a:rPr lang="en-US" dirty="0"/>
              <a:t>If you run into any problems when registering, register for everything you possibly can and then contact one of us by email.</a:t>
            </a:r>
          </a:p>
          <a:p>
            <a:pPr lvl="3">
              <a:lnSpc>
                <a:spcPct val="120000"/>
              </a:lnSpc>
            </a:pPr>
            <a:r>
              <a:rPr lang="en-US" dirty="0"/>
              <a:t>If you wish to make changes to your plan, you will typically need to submit a new Registration Worksheet.</a:t>
            </a:r>
          </a:p>
          <a:p>
            <a:pPr lvl="4">
              <a:lnSpc>
                <a:spcPct val="120000"/>
              </a:lnSpc>
            </a:pPr>
            <a:r>
              <a:rPr lang="en-US" dirty="0"/>
              <a:t>So, follow your approved plan and deal with one of us regarding the changes later.</a:t>
            </a:r>
          </a:p>
          <a:p>
            <a:pPr lvl="2">
              <a:lnSpc>
                <a:spcPct val="120000"/>
              </a:lnSpc>
            </a:pPr>
            <a:endParaRPr lang="en-US" dirty="0"/>
          </a:p>
          <a:p>
            <a:pPr lvl="1">
              <a:lnSpc>
                <a:spcPct val="120000"/>
              </a:lnSpc>
            </a:pPr>
            <a:endParaRPr lang="en-US" dirty="0"/>
          </a:p>
        </p:txBody>
      </p:sp>
    </p:spTree>
    <p:extLst>
      <p:ext uri="{BB962C8B-B14F-4D97-AF65-F5344CB8AC3E}">
        <p14:creationId xmlns:p14="http://schemas.microsoft.com/office/powerpoint/2010/main" val="1747559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37FA2-CEF7-AE4A-8E20-C38665C2944F}"/>
              </a:ext>
            </a:extLst>
          </p:cNvPr>
          <p:cNvSpPr>
            <a:spLocks noGrp="1"/>
          </p:cNvSpPr>
          <p:nvPr>
            <p:ph type="title"/>
          </p:nvPr>
        </p:nvSpPr>
        <p:spPr>
          <a:xfrm>
            <a:off x="2895600" y="5540965"/>
            <a:ext cx="8610600" cy="1293028"/>
          </a:xfrm>
        </p:spPr>
        <p:txBody>
          <a:bodyPr/>
          <a:lstStyle/>
          <a:p>
            <a:r>
              <a:rPr lang="en-US" dirty="0"/>
              <a:t>Questions?</a:t>
            </a:r>
          </a:p>
        </p:txBody>
      </p:sp>
      <p:sp>
        <p:nvSpPr>
          <p:cNvPr id="3" name="Content Placeholder 2">
            <a:extLst>
              <a:ext uri="{FF2B5EF4-FFF2-40B4-BE49-F238E27FC236}">
                <a16:creationId xmlns:a16="http://schemas.microsoft.com/office/drawing/2014/main" id="{640FD89F-36E2-8346-AE0D-39DCCD40EFFC}"/>
              </a:ext>
            </a:extLst>
          </p:cNvPr>
          <p:cNvSpPr>
            <a:spLocks noGrp="1"/>
          </p:cNvSpPr>
          <p:nvPr>
            <p:ph idx="1"/>
          </p:nvPr>
        </p:nvSpPr>
        <p:spPr>
          <a:xfrm>
            <a:off x="685800" y="1023731"/>
            <a:ext cx="11064766" cy="4322590"/>
          </a:xfrm>
        </p:spPr>
        <p:txBody>
          <a:bodyPr>
            <a:normAutofit lnSpcReduction="10000"/>
          </a:bodyPr>
          <a:lstStyle/>
          <a:p>
            <a:r>
              <a:rPr lang="en-US" dirty="0"/>
              <a:t>If you have any questions or wish to meet with one of us to discuss your plans in greater details, please contact us by email.</a:t>
            </a:r>
          </a:p>
          <a:p>
            <a:endParaRPr lang="en-US" sz="1300" dirty="0"/>
          </a:p>
          <a:p>
            <a:pPr marL="0" indent="0" algn="ctr">
              <a:buNone/>
            </a:pPr>
            <a:r>
              <a:rPr lang="en-US" sz="4000" dirty="0" err="1"/>
              <a:t>Radim</a:t>
            </a:r>
            <a:r>
              <a:rPr lang="en-US" sz="4000" dirty="0"/>
              <a:t> </a:t>
            </a:r>
            <a:r>
              <a:rPr lang="en-US" sz="4000" dirty="0" err="1"/>
              <a:t>Bartos</a:t>
            </a:r>
            <a:r>
              <a:rPr lang="en-US" sz="4000" dirty="0"/>
              <a:t> – CS majors </a:t>
            </a:r>
          </a:p>
          <a:p>
            <a:pPr marL="0" indent="0" algn="ctr">
              <a:buNone/>
            </a:pPr>
            <a:r>
              <a:rPr lang="en-US" sz="2800" dirty="0" err="1"/>
              <a:t>rbartos@cs.unh.edu</a:t>
            </a:r>
            <a:endParaRPr lang="en-US" sz="2800" dirty="0"/>
          </a:p>
          <a:p>
            <a:pPr marL="0" indent="0" algn="ctr">
              <a:buNone/>
            </a:pPr>
            <a:r>
              <a:rPr lang="en-US" sz="4000" dirty="0"/>
              <a:t>Mike Gildersleeve – IT majors</a:t>
            </a:r>
          </a:p>
          <a:p>
            <a:pPr marL="0" indent="0" algn="ctr">
              <a:buNone/>
            </a:pPr>
            <a:r>
              <a:rPr lang="en-US" sz="2800" dirty="0" err="1"/>
              <a:t>amgilder@cs.unh.edu</a:t>
            </a:r>
            <a:endParaRPr lang="en-US" sz="2800" dirty="0"/>
          </a:p>
          <a:p>
            <a:pPr marL="0" indent="0" algn="ctr">
              <a:buNone/>
            </a:pPr>
            <a:r>
              <a:rPr lang="en-US" sz="4000" dirty="0"/>
              <a:t>Matt Magnusson – ADS majors</a:t>
            </a:r>
          </a:p>
          <a:p>
            <a:pPr marL="0" indent="0" algn="ctr">
              <a:buNone/>
            </a:pPr>
            <a:r>
              <a:rPr lang="en-US" sz="2800" dirty="0" err="1"/>
              <a:t>Matthew.Magnusson@unh.edu</a:t>
            </a:r>
            <a:endParaRPr lang="en-US" sz="2800" dirty="0"/>
          </a:p>
        </p:txBody>
      </p:sp>
    </p:spTree>
    <p:extLst>
      <p:ext uri="{BB962C8B-B14F-4D97-AF65-F5344CB8AC3E}">
        <p14:creationId xmlns:p14="http://schemas.microsoft.com/office/powerpoint/2010/main" val="5830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746C-A2E6-0041-8CEF-F16C398A4BED}"/>
              </a:ext>
            </a:extLst>
          </p:cNvPr>
          <p:cNvSpPr>
            <a:spLocks noGrp="1"/>
          </p:cNvSpPr>
          <p:nvPr>
            <p:ph type="title"/>
          </p:nvPr>
        </p:nvSpPr>
        <p:spPr>
          <a:xfrm>
            <a:off x="2895600" y="5583007"/>
            <a:ext cx="8610600" cy="1293028"/>
          </a:xfrm>
        </p:spPr>
        <p:txBody>
          <a:bodyPr/>
          <a:lstStyle/>
          <a:p>
            <a:r>
              <a:rPr lang="en-US" dirty="0"/>
              <a:t>How Registration Works</a:t>
            </a:r>
          </a:p>
        </p:txBody>
      </p:sp>
      <p:sp>
        <p:nvSpPr>
          <p:cNvPr id="3" name="Content Placeholder 2">
            <a:extLst>
              <a:ext uri="{FF2B5EF4-FFF2-40B4-BE49-F238E27FC236}">
                <a16:creationId xmlns:a16="http://schemas.microsoft.com/office/drawing/2014/main" id="{8EB2018B-737C-8948-BCBA-CB71D3607027}"/>
              </a:ext>
            </a:extLst>
          </p:cNvPr>
          <p:cNvSpPr>
            <a:spLocks noGrp="1"/>
          </p:cNvSpPr>
          <p:nvPr>
            <p:ph idx="1"/>
          </p:nvPr>
        </p:nvSpPr>
        <p:spPr>
          <a:xfrm>
            <a:off x="685800" y="564444"/>
            <a:ext cx="10820400" cy="5180373"/>
          </a:xfrm>
        </p:spPr>
        <p:txBody>
          <a:bodyPr>
            <a:normAutofit lnSpcReduction="10000"/>
          </a:bodyPr>
          <a:lstStyle/>
          <a:p>
            <a:pPr>
              <a:lnSpc>
                <a:spcPct val="110000"/>
              </a:lnSpc>
            </a:pPr>
            <a:r>
              <a:rPr lang="en-US" dirty="0"/>
              <a:t>At UNH, students register themselves for their next semester’s classes using </a:t>
            </a:r>
            <a:r>
              <a:rPr lang="en-US" b="1" dirty="0" err="1"/>
              <a:t>Webcat</a:t>
            </a:r>
            <a:r>
              <a:rPr lang="en-US" dirty="0"/>
              <a:t> (https://</a:t>
            </a:r>
            <a:r>
              <a:rPr lang="en-US" dirty="0" err="1"/>
              <a:t>webcat.unh.edu</a:t>
            </a:r>
            <a:r>
              <a:rPr lang="en-US" dirty="0"/>
              <a:t>/).</a:t>
            </a:r>
          </a:p>
          <a:p>
            <a:pPr lvl="1">
              <a:lnSpc>
                <a:spcPct val="110000"/>
              </a:lnSpc>
            </a:pPr>
            <a:r>
              <a:rPr lang="en-US" dirty="0"/>
              <a:t>In order to access </a:t>
            </a:r>
            <a:r>
              <a:rPr lang="en-US" dirty="0" err="1"/>
              <a:t>Webcat</a:t>
            </a:r>
            <a:r>
              <a:rPr lang="en-US" dirty="0"/>
              <a:t> registration you need a unique number known as a </a:t>
            </a:r>
            <a:r>
              <a:rPr lang="en-US" b="1" dirty="0"/>
              <a:t>RAC</a:t>
            </a:r>
            <a:r>
              <a:rPr lang="en-US" dirty="0"/>
              <a:t> (registration access code).</a:t>
            </a:r>
          </a:p>
          <a:p>
            <a:pPr lvl="1">
              <a:lnSpc>
                <a:spcPct val="110000"/>
              </a:lnSpc>
            </a:pPr>
            <a:r>
              <a:rPr lang="en-US" dirty="0"/>
              <a:t>RACs come from your academic advisor</a:t>
            </a:r>
          </a:p>
          <a:p>
            <a:pPr lvl="2">
              <a:lnSpc>
                <a:spcPct val="110000"/>
              </a:lnSpc>
            </a:pPr>
            <a:r>
              <a:rPr lang="en-US" dirty="0"/>
              <a:t>You may get your RAC on a </a:t>
            </a:r>
            <a:r>
              <a:rPr lang="en-US" b="1" dirty="0"/>
              <a:t>RAC sheet</a:t>
            </a:r>
            <a:r>
              <a:rPr lang="en-US" dirty="0"/>
              <a:t> (often as a PDF), which also contains information regarding your registration times and instructions regarding the process.</a:t>
            </a:r>
          </a:p>
          <a:p>
            <a:pPr lvl="3">
              <a:lnSpc>
                <a:spcPct val="110000"/>
              </a:lnSpc>
            </a:pPr>
            <a:r>
              <a:rPr lang="en-US" dirty="0"/>
              <a:t>Read this RAC sheet carefully </a:t>
            </a:r>
          </a:p>
          <a:p>
            <a:pPr lvl="3">
              <a:lnSpc>
                <a:spcPct val="110000"/>
              </a:lnSpc>
            </a:pPr>
            <a:r>
              <a:rPr lang="en-US" dirty="0"/>
              <a:t>Be careful not to confuse the opening and closing times for your assigned registration window!</a:t>
            </a:r>
          </a:p>
          <a:p>
            <a:pPr lvl="2">
              <a:lnSpc>
                <a:spcPct val="110000"/>
              </a:lnSpc>
            </a:pPr>
            <a:r>
              <a:rPr lang="en-US" dirty="0"/>
              <a:t>You may also be told by your advisor that your </a:t>
            </a:r>
            <a:r>
              <a:rPr lang="en-US" b="1" dirty="0"/>
              <a:t>RAC has been released </a:t>
            </a:r>
            <a:r>
              <a:rPr lang="en-US" dirty="0"/>
              <a:t>to you in </a:t>
            </a:r>
            <a:r>
              <a:rPr lang="en-US" dirty="0" err="1"/>
              <a:t>Webcat</a:t>
            </a:r>
            <a:r>
              <a:rPr lang="en-US" dirty="0"/>
              <a:t>, where you can then go and look it up with the View RAC option under the Registration menu</a:t>
            </a:r>
          </a:p>
          <a:p>
            <a:pPr lvl="1">
              <a:lnSpc>
                <a:spcPct val="110000"/>
              </a:lnSpc>
            </a:pPr>
            <a:r>
              <a:rPr lang="en-US" dirty="0"/>
              <a:t>In most cases, your advisor will not release your RAC sheet to you until they have approved your completed and signed </a:t>
            </a:r>
            <a:r>
              <a:rPr lang="en-US" b="1" dirty="0"/>
              <a:t>Registration Worksheet.</a:t>
            </a:r>
          </a:p>
          <a:p>
            <a:pPr lvl="1">
              <a:lnSpc>
                <a:spcPct val="110000"/>
              </a:lnSpc>
            </a:pPr>
            <a:endParaRPr lang="en-US" b="1" dirty="0"/>
          </a:p>
        </p:txBody>
      </p:sp>
    </p:spTree>
    <p:extLst>
      <p:ext uri="{BB962C8B-B14F-4D97-AF65-F5344CB8AC3E}">
        <p14:creationId xmlns:p14="http://schemas.microsoft.com/office/powerpoint/2010/main" val="2044448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746C-A2E6-0041-8CEF-F16C398A4BED}"/>
              </a:ext>
            </a:extLst>
          </p:cNvPr>
          <p:cNvSpPr>
            <a:spLocks noGrp="1"/>
          </p:cNvSpPr>
          <p:nvPr>
            <p:ph type="title"/>
          </p:nvPr>
        </p:nvSpPr>
        <p:spPr>
          <a:xfrm>
            <a:off x="2895600" y="5583007"/>
            <a:ext cx="8610600" cy="1293028"/>
          </a:xfrm>
        </p:spPr>
        <p:txBody>
          <a:bodyPr/>
          <a:lstStyle/>
          <a:p>
            <a:r>
              <a:rPr lang="en-US" dirty="0"/>
              <a:t>When Registration Occurs</a:t>
            </a:r>
          </a:p>
        </p:txBody>
      </p:sp>
      <p:sp>
        <p:nvSpPr>
          <p:cNvPr id="3" name="Content Placeholder 2">
            <a:extLst>
              <a:ext uri="{FF2B5EF4-FFF2-40B4-BE49-F238E27FC236}">
                <a16:creationId xmlns:a16="http://schemas.microsoft.com/office/drawing/2014/main" id="{8EB2018B-737C-8948-BCBA-CB71D3607027}"/>
              </a:ext>
            </a:extLst>
          </p:cNvPr>
          <p:cNvSpPr>
            <a:spLocks noGrp="1"/>
          </p:cNvSpPr>
          <p:nvPr>
            <p:ph idx="1"/>
          </p:nvPr>
        </p:nvSpPr>
        <p:spPr>
          <a:xfrm>
            <a:off x="685800" y="564444"/>
            <a:ext cx="10820400" cy="5180373"/>
          </a:xfrm>
        </p:spPr>
        <p:txBody>
          <a:bodyPr>
            <a:normAutofit lnSpcReduction="10000"/>
          </a:bodyPr>
          <a:lstStyle/>
          <a:p>
            <a:pPr>
              <a:lnSpc>
                <a:spcPct val="110000"/>
              </a:lnSpc>
            </a:pPr>
            <a:r>
              <a:rPr lang="en-US" dirty="0"/>
              <a:t>Students are assigned different registration “windows” by the Registrar.</a:t>
            </a:r>
          </a:p>
          <a:p>
            <a:pPr lvl="1">
              <a:lnSpc>
                <a:spcPct val="110000"/>
              </a:lnSpc>
            </a:pPr>
            <a:r>
              <a:rPr lang="en-US" dirty="0"/>
              <a:t>The day on which your assigned window opens is determined by the number of credits you have earned, which roughly equates with your “year” at school.</a:t>
            </a:r>
          </a:p>
          <a:p>
            <a:pPr lvl="2">
              <a:lnSpc>
                <a:spcPct val="110000"/>
              </a:lnSpc>
            </a:pPr>
            <a:r>
              <a:rPr lang="en-US" dirty="0"/>
              <a:t>As such, most first-year students will find that their windows are staggered throughout a single day</a:t>
            </a:r>
          </a:p>
          <a:p>
            <a:pPr lvl="2">
              <a:lnSpc>
                <a:spcPct val="110000"/>
              </a:lnSpc>
            </a:pPr>
            <a:r>
              <a:rPr lang="en-US" dirty="0"/>
              <a:t>But, if you transferred in enough extra credits (or are not a first-year student), your window may be on a different day than your peers, so pay close attention.</a:t>
            </a:r>
          </a:p>
          <a:p>
            <a:pPr lvl="1">
              <a:lnSpc>
                <a:spcPct val="110000"/>
              </a:lnSpc>
            </a:pPr>
            <a:r>
              <a:rPr lang="en-US" dirty="0"/>
              <a:t>The specific time on that day is essentially determined by random lottery.</a:t>
            </a:r>
          </a:p>
          <a:p>
            <a:pPr lvl="1">
              <a:lnSpc>
                <a:spcPct val="110000"/>
              </a:lnSpc>
            </a:pPr>
            <a:r>
              <a:rPr lang="en-US" dirty="0"/>
              <a:t>Generally, you want to register as early in your window as possible, since most classes are filled on a first-come-first-served basis.</a:t>
            </a:r>
            <a:endParaRPr lang="en-US" b="1" dirty="0"/>
          </a:p>
          <a:p>
            <a:pPr>
              <a:lnSpc>
                <a:spcPct val="110000"/>
              </a:lnSpc>
            </a:pPr>
            <a:r>
              <a:rPr lang="en-US" dirty="0"/>
              <a:t>The entire advising process has been designed to ensure that you are fully prepared and have your RAC prior to the opening of your assigned registration window,</a:t>
            </a:r>
          </a:p>
          <a:p>
            <a:pPr lvl="1">
              <a:lnSpc>
                <a:spcPct val="110000"/>
              </a:lnSpc>
            </a:pPr>
            <a:r>
              <a:rPr lang="en-US" dirty="0"/>
              <a:t>Provided, of course, you do your part!</a:t>
            </a:r>
          </a:p>
          <a:p>
            <a:pPr lvl="1">
              <a:lnSpc>
                <a:spcPct val="110000"/>
              </a:lnSpc>
            </a:pPr>
            <a:endParaRPr lang="en-US" dirty="0"/>
          </a:p>
        </p:txBody>
      </p:sp>
    </p:spTree>
    <p:extLst>
      <p:ext uri="{BB962C8B-B14F-4D97-AF65-F5344CB8AC3E}">
        <p14:creationId xmlns:p14="http://schemas.microsoft.com/office/powerpoint/2010/main" val="249137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746C-A2E6-0041-8CEF-F16C398A4BED}"/>
              </a:ext>
            </a:extLst>
          </p:cNvPr>
          <p:cNvSpPr>
            <a:spLocks noGrp="1"/>
          </p:cNvSpPr>
          <p:nvPr>
            <p:ph type="title"/>
          </p:nvPr>
        </p:nvSpPr>
        <p:spPr>
          <a:xfrm>
            <a:off x="2895600" y="5583007"/>
            <a:ext cx="8610600" cy="1293028"/>
          </a:xfrm>
        </p:spPr>
        <p:txBody>
          <a:bodyPr/>
          <a:lstStyle/>
          <a:p>
            <a:r>
              <a:rPr lang="en-US" dirty="0"/>
              <a:t>Process Overview</a:t>
            </a:r>
          </a:p>
        </p:txBody>
      </p:sp>
      <p:sp>
        <p:nvSpPr>
          <p:cNvPr id="3" name="Content Placeholder 2">
            <a:extLst>
              <a:ext uri="{FF2B5EF4-FFF2-40B4-BE49-F238E27FC236}">
                <a16:creationId xmlns:a16="http://schemas.microsoft.com/office/drawing/2014/main" id="{8EB2018B-737C-8948-BCBA-CB71D3607027}"/>
              </a:ext>
            </a:extLst>
          </p:cNvPr>
          <p:cNvSpPr>
            <a:spLocks noGrp="1"/>
          </p:cNvSpPr>
          <p:nvPr>
            <p:ph idx="1"/>
          </p:nvPr>
        </p:nvSpPr>
        <p:spPr>
          <a:xfrm>
            <a:off x="685800" y="609600"/>
            <a:ext cx="10820400" cy="4529963"/>
          </a:xfrm>
        </p:spPr>
        <p:txBody>
          <a:bodyPr>
            <a:normAutofit/>
          </a:bodyPr>
          <a:lstStyle/>
          <a:p>
            <a:r>
              <a:rPr lang="en-US" dirty="0"/>
              <a:t>Different advisors have different processes for reaching the point where they can release your RAC sheet to you.</a:t>
            </a:r>
          </a:p>
          <a:p>
            <a:r>
              <a:rPr lang="en-US" dirty="0"/>
              <a:t>This is the process we will follow this semester:</a:t>
            </a:r>
          </a:p>
          <a:p>
            <a:pPr marL="914400" lvl="1" indent="-457200">
              <a:buFont typeface="+mj-lt"/>
              <a:buAutoNum type="arabicPeriod"/>
            </a:pPr>
            <a:r>
              <a:rPr lang="en-US" dirty="0"/>
              <a:t>You will submit a Plan as a Canvas assignment designed to help you assess where things will stand for you at the end of this semester.</a:t>
            </a:r>
          </a:p>
          <a:p>
            <a:pPr marL="914400" lvl="1" indent="-457200">
              <a:buFont typeface="+mj-lt"/>
              <a:buAutoNum type="arabicPeriod"/>
            </a:pPr>
            <a:r>
              <a:rPr lang="en-US" dirty="0"/>
              <a:t>You will receive feedback from a faculty advisor via Canvas indicating what you should be registering for next semester.</a:t>
            </a:r>
          </a:p>
          <a:p>
            <a:pPr marL="914400" lvl="1" indent="-457200">
              <a:buFont typeface="+mj-lt"/>
              <a:buAutoNum type="arabicPeriod"/>
            </a:pPr>
            <a:r>
              <a:rPr lang="en-US" dirty="0"/>
              <a:t>You will use available tools to make decisions about the specific courses and sections for which you intend to register next semester.</a:t>
            </a:r>
          </a:p>
          <a:p>
            <a:pPr marL="914400" lvl="1" indent="-457200">
              <a:buFont typeface="+mj-lt"/>
              <a:buAutoNum type="arabicPeriod"/>
            </a:pPr>
            <a:r>
              <a:rPr lang="en-US" dirty="0"/>
              <a:t>You will submit a Registration Worksheet as a separate Canvas assignment outlining your specific choices for next semester’s schedule.</a:t>
            </a:r>
          </a:p>
          <a:p>
            <a:pPr marL="914400" lvl="1" indent="-457200">
              <a:buFont typeface="+mj-lt"/>
              <a:buAutoNum type="arabicPeriod"/>
            </a:pPr>
            <a:r>
              <a:rPr lang="en-US" dirty="0"/>
              <a:t>Once approved, your RAC will be made available to you so you can register yourself when your window opens. </a:t>
            </a:r>
            <a:r>
              <a:rPr lang="en-US" b="1" dirty="0"/>
              <a:t>DO NOT FORGET TO REGISTER YOURSELF!</a:t>
            </a:r>
          </a:p>
        </p:txBody>
      </p:sp>
    </p:spTree>
    <p:extLst>
      <p:ext uri="{BB962C8B-B14F-4D97-AF65-F5344CB8AC3E}">
        <p14:creationId xmlns:p14="http://schemas.microsoft.com/office/powerpoint/2010/main" val="1155508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8558-BEBC-C84D-A3AE-E8AF8009FF37}"/>
              </a:ext>
            </a:extLst>
          </p:cNvPr>
          <p:cNvSpPr>
            <a:spLocks noGrp="1"/>
          </p:cNvSpPr>
          <p:nvPr>
            <p:ph type="title"/>
          </p:nvPr>
        </p:nvSpPr>
        <p:spPr>
          <a:xfrm>
            <a:off x="346841" y="5540963"/>
            <a:ext cx="11159359" cy="1293028"/>
          </a:xfrm>
        </p:spPr>
        <p:txBody>
          <a:bodyPr/>
          <a:lstStyle/>
          <a:p>
            <a:r>
              <a:rPr lang="en-US" dirty="0"/>
              <a:t>NOTE: Course Identification</a:t>
            </a:r>
          </a:p>
        </p:txBody>
      </p:sp>
      <p:sp>
        <p:nvSpPr>
          <p:cNvPr id="3" name="Content Placeholder 2">
            <a:extLst>
              <a:ext uri="{FF2B5EF4-FFF2-40B4-BE49-F238E27FC236}">
                <a16:creationId xmlns:a16="http://schemas.microsoft.com/office/drawing/2014/main" id="{DAE9803B-2579-0D40-9929-B0056F600CDF}"/>
              </a:ext>
            </a:extLst>
          </p:cNvPr>
          <p:cNvSpPr>
            <a:spLocks noGrp="1"/>
          </p:cNvSpPr>
          <p:nvPr>
            <p:ph idx="1"/>
          </p:nvPr>
        </p:nvSpPr>
        <p:spPr>
          <a:xfrm>
            <a:off x="685799" y="581892"/>
            <a:ext cx="11159359" cy="5153890"/>
          </a:xfrm>
        </p:spPr>
        <p:txBody>
          <a:bodyPr>
            <a:normAutofit fontScale="85000" lnSpcReduction="10000"/>
          </a:bodyPr>
          <a:lstStyle/>
          <a:p>
            <a:pPr>
              <a:lnSpc>
                <a:spcPct val="110000"/>
              </a:lnSpc>
            </a:pPr>
            <a:r>
              <a:rPr lang="en-US" dirty="0"/>
              <a:t>Courses are identified in various ways</a:t>
            </a:r>
          </a:p>
          <a:p>
            <a:pPr lvl="1">
              <a:lnSpc>
                <a:spcPct val="110000"/>
              </a:lnSpc>
            </a:pPr>
            <a:r>
              <a:rPr lang="en-US" dirty="0"/>
              <a:t>Every course has a </a:t>
            </a:r>
            <a:r>
              <a:rPr lang="en-US" b="1" dirty="0"/>
              <a:t>title</a:t>
            </a:r>
            <a:r>
              <a:rPr lang="en-US" dirty="0"/>
              <a:t> that typically gives you some idea of what the course is about</a:t>
            </a:r>
          </a:p>
          <a:p>
            <a:pPr lvl="2">
              <a:lnSpc>
                <a:spcPct val="110000"/>
              </a:lnSpc>
            </a:pPr>
            <a:r>
              <a:rPr lang="en-US" dirty="0"/>
              <a:t>However, it’s much safer to rely upon the accompanying course description (available via https://</a:t>
            </a:r>
            <a:r>
              <a:rPr lang="en-US" dirty="0" err="1"/>
              <a:t>courses.unh.edu</a:t>
            </a:r>
            <a:r>
              <a:rPr lang="en-US" dirty="0"/>
              <a:t>/) for learning what a course is likely to entail</a:t>
            </a:r>
          </a:p>
          <a:p>
            <a:pPr lvl="3">
              <a:lnSpc>
                <a:spcPct val="110000"/>
              </a:lnSpc>
            </a:pPr>
            <a:r>
              <a:rPr lang="en-US" dirty="0"/>
              <a:t>For example, this course’s title is Introduction to Computing</a:t>
            </a:r>
          </a:p>
          <a:p>
            <a:pPr lvl="2">
              <a:lnSpc>
                <a:spcPct val="110000"/>
              </a:lnSpc>
            </a:pPr>
            <a:r>
              <a:rPr lang="en-US" dirty="0"/>
              <a:t>Titles are sometimes used to identify courses in conversational settings, but they’re often imprecise</a:t>
            </a:r>
          </a:p>
          <a:p>
            <a:pPr lvl="1">
              <a:lnSpc>
                <a:spcPct val="110000"/>
              </a:lnSpc>
            </a:pPr>
            <a:r>
              <a:rPr lang="en-US" dirty="0"/>
              <a:t>To improve precision, every course has a </a:t>
            </a:r>
            <a:r>
              <a:rPr lang="en-US" b="1" dirty="0"/>
              <a:t>course number </a:t>
            </a:r>
            <a:r>
              <a:rPr lang="en-US" dirty="0"/>
              <a:t>as well, but since the course numbers are not unique across the University each course number is typically paired with a department</a:t>
            </a:r>
          </a:p>
          <a:p>
            <a:pPr lvl="2">
              <a:lnSpc>
                <a:spcPct val="110000"/>
              </a:lnSpc>
            </a:pPr>
            <a:r>
              <a:rPr lang="en-US" dirty="0"/>
              <a:t>For example, CS 400, TECH 400, PSYC 400, etc.</a:t>
            </a:r>
          </a:p>
          <a:p>
            <a:pPr lvl="2">
              <a:lnSpc>
                <a:spcPct val="110000"/>
              </a:lnSpc>
            </a:pPr>
            <a:r>
              <a:rPr lang="en-US" dirty="0"/>
              <a:t>These are often used in conversational settings when more precision is required</a:t>
            </a:r>
          </a:p>
          <a:p>
            <a:pPr lvl="2">
              <a:lnSpc>
                <a:spcPct val="110000"/>
              </a:lnSpc>
            </a:pPr>
            <a:r>
              <a:rPr lang="en-US" dirty="0"/>
              <a:t>There are often multiple sections of a single course all of which have the same course number</a:t>
            </a:r>
          </a:p>
          <a:p>
            <a:pPr lvl="1">
              <a:lnSpc>
                <a:spcPct val="110000"/>
              </a:lnSpc>
            </a:pPr>
            <a:r>
              <a:rPr lang="en-US" dirty="0"/>
              <a:t>Each section of each course is also identified by a </a:t>
            </a:r>
            <a:r>
              <a:rPr lang="en-US" b="1" dirty="0"/>
              <a:t>course reference number </a:t>
            </a:r>
            <a:r>
              <a:rPr lang="en-US" dirty="0"/>
              <a:t>(</a:t>
            </a:r>
            <a:r>
              <a:rPr lang="en-US" b="1" dirty="0"/>
              <a:t>CRN</a:t>
            </a:r>
            <a:r>
              <a:rPr lang="en-US" dirty="0"/>
              <a:t>), which is unique across all the sections offered at the University during that semester</a:t>
            </a:r>
          </a:p>
          <a:p>
            <a:pPr lvl="2">
              <a:lnSpc>
                <a:spcPct val="110000"/>
              </a:lnSpc>
            </a:pPr>
            <a:r>
              <a:rPr lang="en-US" dirty="0"/>
              <a:t>These CRNs are vital to the registration process because they offer the highest precision</a:t>
            </a:r>
          </a:p>
          <a:p>
            <a:pPr lvl="2">
              <a:lnSpc>
                <a:spcPct val="110000"/>
              </a:lnSpc>
            </a:pPr>
            <a:r>
              <a:rPr lang="en-US" dirty="0"/>
              <a:t>Often, lectures, labs, and recitations each have their own CRNs, even when they’re all part of the same course</a:t>
            </a:r>
          </a:p>
          <a:p>
            <a:pPr>
              <a:lnSpc>
                <a:spcPct val="110000"/>
              </a:lnSpc>
            </a:pPr>
            <a:r>
              <a:rPr lang="en-US" dirty="0"/>
              <a:t>For this process, the course numbers and CRNs are both needed</a:t>
            </a:r>
          </a:p>
          <a:p>
            <a:pPr lvl="1">
              <a:lnSpc>
                <a:spcPct val="110000"/>
              </a:lnSpc>
            </a:pPr>
            <a:endParaRPr lang="en-US" dirty="0"/>
          </a:p>
          <a:p>
            <a:pPr lvl="1">
              <a:lnSpc>
                <a:spcPct val="110000"/>
              </a:lnSpc>
            </a:pPr>
            <a:endParaRPr lang="en-US" dirty="0"/>
          </a:p>
          <a:p>
            <a:pPr lvl="1">
              <a:lnSpc>
                <a:spcPct val="110000"/>
              </a:lnSpc>
            </a:pPr>
            <a:endParaRPr lang="en-US" dirty="0"/>
          </a:p>
        </p:txBody>
      </p:sp>
    </p:spTree>
    <p:extLst>
      <p:ext uri="{BB962C8B-B14F-4D97-AF65-F5344CB8AC3E}">
        <p14:creationId xmlns:p14="http://schemas.microsoft.com/office/powerpoint/2010/main" val="3393304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C99B-8822-CD4B-B78A-58A6D10B9F9E}"/>
              </a:ext>
            </a:extLst>
          </p:cNvPr>
          <p:cNvSpPr>
            <a:spLocks noGrp="1"/>
          </p:cNvSpPr>
          <p:nvPr>
            <p:ph type="title"/>
          </p:nvPr>
        </p:nvSpPr>
        <p:spPr>
          <a:xfrm>
            <a:off x="2895600" y="5540965"/>
            <a:ext cx="8610600" cy="1293028"/>
          </a:xfrm>
        </p:spPr>
        <p:txBody>
          <a:bodyPr/>
          <a:lstStyle/>
          <a:p>
            <a:r>
              <a:rPr lang="en-US" dirty="0"/>
              <a:t>Step #1: Plan</a:t>
            </a:r>
          </a:p>
        </p:txBody>
      </p:sp>
      <p:sp>
        <p:nvSpPr>
          <p:cNvPr id="3" name="Content Placeholder 2">
            <a:extLst>
              <a:ext uri="{FF2B5EF4-FFF2-40B4-BE49-F238E27FC236}">
                <a16:creationId xmlns:a16="http://schemas.microsoft.com/office/drawing/2014/main" id="{5355DF06-A0F7-4E4B-BDF0-C559C3539862}"/>
              </a:ext>
            </a:extLst>
          </p:cNvPr>
          <p:cNvSpPr>
            <a:spLocks noGrp="1"/>
          </p:cNvSpPr>
          <p:nvPr>
            <p:ph idx="1"/>
          </p:nvPr>
        </p:nvSpPr>
        <p:spPr>
          <a:xfrm>
            <a:off x="685800" y="987862"/>
            <a:ext cx="10820400" cy="4024125"/>
          </a:xfrm>
        </p:spPr>
        <p:txBody>
          <a:bodyPr/>
          <a:lstStyle/>
          <a:p>
            <a:r>
              <a:rPr lang="en-US" dirty="0"/>
              <a:t>There is a </a:t>
            </a:r>
            <a:r>
              <a:rPr lang="en-US" b="1" dirty="0"/>
              <a:t>Plan </a:t>
            </a:r>
            <a:r>
              <a:rPr lang="en-US" dirty="0"/>
              <a:t>assignment on Canvas that will provide you with a fillable PDF.</a:t>
            </a:r>
          </a:p>
          <a:p>
            <a:pPr lvl="1"/>
            <a:r>
              <a:rPr lang="en-US" b="1" dirty="0"/>
              <a:t>It is extremely important that you complete and submit this Plan by the deadline!</a:t>
            </a:r>
          </a:p>
          <a:p>
            <a:pPr lvl="1"/>
            <a:r>
              <a:rPr lang="en-US" dirty="0"/>
              <a:t>There are different Plans for different majors, so make sure you’re working with the one appropriate to your major.</a:t>
            </a:r>
          </a:p>
          <a:p>
            <a:pPr lvl="2"/>
            <a:r>
              <a:rPr lang="en-US" dirty="0"/>
              <a:t>If you intend to change majors before the spring semester, use the Plan for your intended major and indicate the change in the Comments section.</a:t>
            </a:r>
          </a:p>
          <a:p>
            <a:pPr lvl="1"/>
            <a:r>
              <a:rPr lang="en-US" dirty="0"/>
              <a:t>The Plan should be self-explanatory; just read and follow the directions.</a:t>
            </a:r>
          </a:p>
          <a:p>
            <a:pPr lvl="2"/>
            <a:r>
              <a:rPr lang="en-US" dirty="0"/>
              <a:t>When deciding how likely it is that you will achieve a minimum grade, be optimistic but realistic; we can always make adjustments later.</a:t>
            </a:r>
          </a:p>
          <a:p>
            <a:pPr lvl="1"/>
            <a:r>
              <a:rPr lang="en-US" dirty="0"/>
              <a:t>If you have questions or anything you would like us to know, please include it in the Comments section.</a:t>
            </a:r>
          </a:p>
        </p:txBody>
      </p:sp>
    </p:spTree>
    <p:extLst>
      <p:ext uri="{BB962C8B-B14F-4D97-AF65-F5344CB8AC3E}">
        <p14:creationId xmlns:p14="http://schemas.microsoft.com/office/powerpoint/2010/main" val="3326569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A40F8-112C-FA41-ABF8-D4580A022E6C}"/>
              </a:ext>
            </a:extLst>
          </p:cNvPr>
          <p:cNvSpPr>
            <a:spLocks noGrp="1"/>
          </p:cNvSpPr>
          <p:nvPr>
            <p:ph type="title"/>
          </p:nvPr>
        </p:nvSpPr>
        <p:spPr>
          <a:xfrm>
            <a:off x="2895600" y="5551471"/>
            <a:ext cx="8610600" cy="1293028"/>
          </a:xfrm>
        </p:spPr>
        <p:txBody>
          <a:bodyPr/>
          <a:lstStyle/>
          <a:p>
            <a:r>
              <a:rPr lang="en-US" dirty="0"/>
              <a:t>Step #2: Advisor Feedback</a:t>
            </a:r>
          </a:p>
        </p:txBody>
      </p:sp>
      <p:sp>
        <p:nvSpPr>
          <p:cNvPr id="3" name="Content Placeholder 2">
            <a:extLst>
              <a:ext uri="{FF2B5EF4-FFF2-40B4-BE49-F238E27FC236}">
                <a16:creationId xmlns:a16="http://schemas.microsoft.com/office/drawing/2014/main" id="{DBC77E73-F71D-D840-B9FB-2A58F8521EA6}"/>
              </a:ext>
            </a:extLst>
          </p:cNvPr>
          <p:cNvSpPr>
            <a:spLocks noGrp="1"/>
          </p:cNvSpPr>
          <p:nvPr>
            <p:ph idx="1"/>
          </p:nvPr>
        </p:nvSpPr>
        <p:spPr>
          <a:xfrm>
            <a:off x="685799" y="891284"/>
            <a:ext cx="11012215" cy="4216750"/>
          </a:xfrm>
        </p:spPr>
        <p:txBody>
          <a:bodyPr>
            <a:normAutofit/>
          </a:bodyPr>
          <a:lstStyle/>
          <a:p>
            <a:pPr>
              <a:lnSpc>
                <a:spcPct val="100000"/>
              </a:lnSpc>
            </a:pPr>
            <a:r>
              <a:rPr lang="en-US" dirty="0"/>
              <a:t>Within a few days of submitting your Plan, you will receive feedback from one of the advisors.</a:t>
            </a:r>
          </a:p>
          <a:p>
            <a:pPr lvl="1">
              <a:lnSpc>
                <a:spcPct val="100000"/>
              </a:lnSpc>
            </a:pPr>
            <a:r>
              <a:rPr lang="en-US" dirty="0"/>
              <a:t>This feedback will take into account the info in your Plan and tell you what you should be taking next semester.</a:t>
            </a:r>
          </a:p>
          <a:p>
            <a:pPr lvl="1">
              <a:lnSpc>
                <a:spcPct val="100000"/>
              </a:lnSpc>
            </a:pPr>
            <a:r>
              <a:rPr lang="en-US" dirty="0"/>
              <a:t>Note that advisors often provide only general guidance; there may still be choices for you to make, such as for which sections, labs/recitations, and/or specific Discovery courses you intend to register.</a:t>
            </a:r>
          </a:p>
          <a:p>
            <a:pPr lvl="1">
              <a:lnSpc>
                <a:spcPct val="100000"/>
              </a:lnSpc>
            </a:pPr>
            <a:r>
              <a:rPr lang="en-US" dirty="0"/>
              <a:t>You will need to work with the Time and Room Schedule (https://</a:t>
            </a:r>
            <a:r>
              <a:rPr lang="en-US" dirty="0" err="1"/>
              <a:t>courses.unh.edu</a:t>
            </a:r>
            <a:r>
              <a:rPr lang="en-US" dirty="0"/>
              <a:t>) and </a:t>
            </a:r>
            <a:r>
              <a:rPr lang="en-US" dirty="0" err="1"/>
              <a:t>YouScheduler</a:t>
            </a:r>
            <a:r>
              <a:rPr lang="en-US" dirty="0"/>
              <a:t> (https://</a:t>
            </a:r>
            <a:r>
              <a:rPr lang="en-US" dirty="0" err="1"/>
              <a:t>unh.youscheduler.com</a:t>
            </a:r>
            <a:r>
              <a:rPr lang="en-US" dirty="0"/>
              <a:t>) in order to make those choices and confirm that your plan will avoid scheduling conflicts.</a:t>
            </a:r>
          </a:p>
        </p:txBody>
      </p:sp>
    </p:spTree>
    <p:extLst>
      <p:ext uri="{BB962C8B-B14F-4D97-AF65-F5344CB8AC3E}">
        <p14:creationId xmlns:p14="http://schemas.microsoft.com/office/powerpoint/2010/main" val="747532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8558-BEBC-C84D-A3AE-E8AF8009FF37}"/>
              </a:ext>
            </a:extLst>
          </p:cNvPr>
          <p:cNvSpPr>
            <a:spLocks noGrp="1"/>
          </p:cNvSpPr>
          <p:nvPr>
            <p:ph type="title"/>
          </p:nvPr>
        </p:nvSpPr>
        <p:spPr>
          <a:xfrm>
            <a:off x="1309511" y="5540963"/>
            <a:ext cx="10196689" cy="1293028"/>
          </a:xfrm>
        </p:spPr>
        <p:txBody>
          <a:bodyPr/>
          <a:lstStyle/>
          <a:p>
            <a:r>
              <a:rPr lang="en-US" dirty="0"/>
              <a:t>Step #3a: Identifying Vital Details</a:t>
            </a:r>
          </a:p>
        </p:txBody>
      </p:sp>
      <p:sp>
        <p:nvSpPr>
          <p:cNvPr id="3" name="Content Placeholder 2">
            <a:extLst>
              <a:ext uri="{FF2B5EF4-FFF2-40B4-BE49-F238E27FC236}">
                <a16:creationId xmlns:a16="http://schemas.microsoft.com/office/drawing/2014/main" id="{DAE9803B-2579-0D40-9929-B0056F600CDF}"/>
              </a:ext>
            </a:extLst>
          </p:cNvPr>
          <p:cNvSpPr>
            <a:spLocks noGrp="1"/>
          </p:cNvSpPr>
          <p:nvPr>
            <p:ph idx="1"/>
          </p:nvPr>
        </p:nvSpPr>
        <p:spPr>
          <a:xfrm>
            <a:off x="685799" y="727364"/>
            <a:ext cx="11159359" cy="4813599"/>
          </a:xfrm>
        </p:spPr>
        <p:txBody>
          <a:bodyPr>
            <a:normAutofit fontScale="70000" lnSpcReduction="20000"/>
          </a:bodyPr>
          <a:lstStyle/>
          <a:p>
            <a:pPr>
              <a:lnSpc>
                <a:spcPct val="110000"/>
              </a:lnSpc>
            </a:pPr>
            <a:r>
              <a:rPr lang="en-US" dirty="0"/>
              <a:t>The primary tool for identifying essential details about the courses for which you intend to register is the Time and Room Schedule at https://</a:t>
            </a:r>
            <a:r>
              <a:rPr lang="en-US" dirty="0" err="1"/>
              <a:t>courses.unh.edu</a:t>
            </a:r>
            <a:r>
              <a:rPr lang="en-US" dirty="0"/>
              <a:t>.</a:t>
            </a:r>
          </a:p>
          <a:p>
            <a:pPr>
              <a:lnSpc>
                <a:spcPct val="110000"/>
              </a:lnSpc>
            </a:pPr>
            <a:r>
              <a:rPr lang="en-US" dirty="0"/>
              <a:t>One of the most essential details you need to know at this point is whether a course on your plan has a lab for which you must register in addition to the lecture.</a:t>
            </a:r>
          </a:p>
          <a:p>
            <a:pPr lvl="1">
              <a:lnSpc>
                <a:spcPct val="110000"/>
              </a:lnSpc>
            </a:pPr>
            <a:r>
              <a:rPr lang="en-US" dirty="0"/>
              <a:t>Different lab courses are listed in the Time and Room Schedule in different ways.</a:t>
            </a:r>
          </a:p>
          <a:p>
            <a:pPr lvl="2">
              <a:lnSpc>
                <a:spcPct val="110000"/>
              </a:lnSpc>
            </a:pPr>
            <a:r>
              <a:rPr lang="en-US" dirty="0"/>
              <a:t>Some courses “bundle” the lecture and lab together under a single CRN</a:t>
            </a:r>
          </a:p>
          <a:p>
            <a:pPr lvl="3">
              <a:lnSpc>
                <a:spcPct val="110000"/>
              </a:lnSpc>
            </a:pPr>
            <a:r>
              <a:rPr lang="en-US" dirty="0"/>
              <a:t>Often, the sign of such bundling is a listing of several sections with some times in common (typically for the lecture) and other times differing (typically for the lab).</a:t>
            </a:r>
          </a:p>
          <a:p>
            <a:pPr lvl="2">
              <a:lnSpc>
                <a:spcPct val="110000"/>
              </a:lnSpc>
            </a:pPr>
            <a:r>
              <a:rPr lang="en-US" dirty="0"/>
              <a:t>Other courses list lectures and labs separately, each with its own schedule and CRN.</a:t>
            </a:r>
          </a:p>
          <a:p>
            <a:pPr lvl="3">
              <a:lnSpc>
                <a:spcPct val="110000"/>
              </a:lnSpc>
            </a:pPr>
            <a:r>
              <a:rPr lang="en-US" dirty="0"/>
              <a:t>Typically, this is indicated by the listing of one or more sections for the lecture followed by one or more sections for the labs.</a:t>
            </a:r>
          </a:p>
          <a:p>
            <a:pPr>
              <a:lnSpc>
                <a:spcPct val="110000"/>
              </a:lnSpc>
            </a:pPr>
            <a:r>
              <a:rPr lang="en-US" dirty="0"/>
              <a:t>The best way to find these details are to search for that particular course in the Time and Room Schedule.</a:t>
            </a:r>
          </a:p>
          <a:p>
            <a:pPr marL="914400" lvl="1" indent="-457200">
              <a:lnSpc>
                <a:spcPct val="110000"/>
              </a:lnSpc>
              <a:buFont typeface="+mj-lt"/>
              <a:buAutoNum type="arabicPeriod"/>
            </a:pPr>
            <a:r>
              <a:rPr lang="en-US" dirty="0"/>
              <a:t>Start by clicking the appropriate box at the top to select the semester for which you are planning.</a:t>
            </a:r>
          </a:p>
          <a:p>
            <a:pPr marL="914400" lvl="1" indent="-457200">
              <a:lnSpc>
                <a:spcPct val="110000"/>
              </a:lnSpc>
              <a:buFont typeface="+mj-lt"/>
              <a:buAutoNum type="arabicPeriod"/>
            </a:pPr>
            <a:r>
              <a:rPr lang="en-US" dirty="0"/>
              <a:t>Click the orange RESET button in the sidebar.</a:t>
            </a:r>
          </a:p>
          <a:p>
            <a:pPr marL="914400" lvl="1" indent="-457200">
              <a:lnSpc>
                <a:spcPct val="110000"/>
              </a:lnSpc>
              <a:buFont typeface="+mj-lt"/>
              <a:buAutoNum type="arabicPeriod"/>
            </a:pPr>
            <a:r>
              <a:rPr lang="en-US" dirty="0"/>
              <a:t>Click within the search box (labeled ”Search on Course Title”) at the very top of the sidebar and type the course number in which you are interested (for example: CS 416)</a:t>
            </a:r>
          </a:p>
          <a:p>
            <a:pPr marL="914400" lvl="1" indent="-457200">
              <a:lnSpc>
                <a:spcPct val="110000"/>
              </a:lnSpc>
              <a:buFont typeface="+mj-lt"/>
              <a:buAutoNum type="arabicPeriod"/>
            </a:pPr>
            <a:r>
              <a:rPr lang="en-US" dirty="0"/>
              <a:t>Press Enter or click the blue SEARCH button.</a:t>
            </a:r>
          </a:p>
          <a:p>
            <a:pPr marL="914400" lvl="1" indent="-457200">
              <a:lnSpc>
                <a:spcPct val="110000"/>
              </a:lnSpc>
              <a:buFont typeface="+mj-lt"/>
              <a:buAutoNum type="arabicPeriod"/>
            </a:pPr>
            <a:r>
              <a:rPr lang="en-US" dirty="0"/>
              <a:t>The area to the right should populate with a detailed listing of the sections available for that course</a:t>
            </a:r>
          </a:p>
          <a:p>
            <a:pPr lvl="2">
              <a:lnSpc>
                <a:spcPct val="110000"/>
              </a:lnSpc>
            </a:pPr>
            <a:r>
              <a:rPr lang="en-US" dirty="0"/>
              <a:t>Note that the section numbers appear in parentheses beside the course numbers, and lab section numbers typically contain an “L”</a:t>
            </a:r>
          </a:p>
        </p:txBody>
      </p:sp>
    </p:spTree>
    <p:extLst>
      <p:ext uri="{BB962C8B-B14F-4D97-AF65-F5344CB8AC3E}">
        <p14:creationId xmlns:p14="http://schemas.microsoft.com/office/powerpoint/2010/main" val="2699495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8558-BEBC-C84D-A3AE-E8AF8009FF37}"/>
              </a:ext>
            </a:extLst>
          </p:cNvPr>
          <p:cNvSpPr>
            <a:spLocks noGrp="1"/>
          </p:cNvSpPr>
          <p:nvPr>
            <p:ph type="title"/>
          </p:nvPr>
        </p:nvSpPr>
        <p:spPr>
          <a:xfrm>
            <a:off x="1309511" y="5540963"/>
            <a:ext cx="10196689" cy="1293028"/>
          </a:xfrm>
        </p:spPr>
        <p:txBody>
          <a:bodyPr/>
          <a:lstStyle/>
          <a:p>
            <a:r>
              <a:rPr lang="en-US" dirty="0"/>
              <a:t>Step #3B: Finding Discovery Courses</a:t>
            </a:r>
          </a:p>
        </p:txBody>
      </p:sp>
      <p:sp>
        <p:nvSpPr>
          <p:cNvPr id="3" name="Content Placeholder 2">
            <a:extLst>
              <a:ext uri="{FF2B5EF4-FFF2-40B4-BE49-F238E27FC236}">
                <a16:creationId xmlns:a16="http://schemas.microsoft.com/office/drawing/2014/main" id="{DAE9803B-2579-0D40-9929-B0056F600CDF}"/>
              </a:ext>
            </a:extLst>
          </p:cNvPr>
          <p:cNvSpPr>
            <a:spLocks noGrp="1"/>
          </p:cNvSpPr>
          <p:nvPr>
            <p:ph idx="1"/>
          </p:nvPr>
        </p:nvSpPr>
        <p:spPr>
          <a:xfrm>
            <a:off x="685799" y="727364"/>
            <a:ext cx="11159359" cy="4813599"/>
          </a:xfrm>
        </p:spPr>
        <p:txBody>
          <a:bodyPr>
            <a:normAutofit fontScale="92500" lnSpcReduction="10000"/>
          </a:bodyPr>
          <a:lstStyle/>
          <a:p>
            <a:pPr>
              <a:lnSpc>
                <a:spcPct val="110000"/>
              </a:lnSpc>
            </a:pPr>
            <a:r>
              <a:rPr lang="en-US" dirty="0"/>
              <a:t>The primary tool for finding Discovery courses is the Time and Room Schedule at https://</a:t>
            </a:r>
            <a:r>
              <a:rPr lang="en-US" dirty="0" err="1"/>
              <a:t>courses.unh.edu</a:t>
            </a:r>
            <a:endParaRPr lang="en-US" dirty="0"/>
          </a:p>
          <a:p>
            <a:pPr marL="914400" lvl="1" indent="-457200">
              <a:lnSpc>
                <a:spcPct val="110000"/>
              </a:lnSpc>
              <a:buFont typeface="+mj-lt"/>
              <a:buAutoNum type="arabicPeriod"/>
            </a:pPr>
            <a:r>
              <a:rPr lang="en-US" dirty="0"/>
              <a:t>Start by clicking the appropriate box at the top to select the semester for which you are planning.</a:t>
            </a:r>
          </a:p>
          <a:p>
            <a:pPr marL="914400" lvl="1" indent="-457200">
              <a:lnSpc>
                <a:spcPct val="110000"/>
              </a:lnSpc>
              <a:buFont typeface="+mj-lt"/>
              <a:buAutoNum type="arabicPeriod"/>
            </a:pPr>
            <a:r>
              <a:rPr lang="en-US" dirty="0"/>
              <a:t>Click the orange RESET button in the sidebar.</a:t>
            </a:r>
          </a:p>
          <a:p>
            <a:pPr marL="914400" lvl="1" indent="-457200">
              <a:lnSpc>
                <a:spcPct val="110000"/>
              </a:lnSpc>
              <a:buFont typeface="+mj-lt"/>
              <a:buAutoNum type="arabicPeriod"/>
            </a:pPr>
            <a:r>
              <a:rPr lang="en-US" dirty="0"/>
              <a:t>Click the +Attributes link in the sidebar.</a:t>
            </a:r>
          </a:p>
          <a:p>
            <a:pPr marL="914400" lvl="1" indent="-457200">
              <a:lnSpc>
                <a:spcPct val="110000"/>
              </a:lnSpc>
              <a:buFont typeface="+mj-lt"/>
              <a:buAutoNum type="arabicPeriod"/>
            </a:pPr>
            <a:r>
              <a:rPr lang="en-US" dirty="0"/>
              <a:t>Click the box under Course Attributes and select the Discovery category in which you are interested.</a:t>
            </a:r>
          </a:p>
          <a:p>
            <a:pPr marL="914400" lvl="1" indent="-457200">
              <a:lnSpc>
                <a:spcPct val="110000"/>
              </a:lnSpc>
              <a:buFont typeface="+mj-lt"/>
              <a:buAutoNum type="arabicPeriod"/>
            </a:pPr>
            <a:r>
              <a:rPr lang="en-US" dirty="0"/>
              <a:t>Click the blue SEARCH button.</a:t>
            </a:r>
          </a:p>
          <a:p>
            <a:pPr marL="914400" lvl="1" indent="-457200">
              <a:lnSpc>
                <a:spcPct val="110000"/>
              </a:lnSpc>
              <a:buFont typeface="+mj-lt"/>
              <a:buAutoNum type="arabicPeriod"/>
            </a:pPr>
            <a:r>
              <a:rPr lang="en-US" dirty="0"/>
              <a:t>Notice that all the courses listed now have that Discovery category listed under their Attributes section.</a:t>
            </a:r>
          </a:p>
          <a:p>
            <a:pPr marL="914400" lvl="1" indent="-457200">
              <a:lnSpc>
                <a:spcPct val="110000"/>
              </a:lnSpc>
              <a:buFont typeface="+mj-lt"/>
              <a:buAutoNum type="arabicPeriod"/>
            </a:pPr>
            <a:r>
              <a:rPr lang="en-US" dirty="0"/>
              <a:t>Use the course descriptions to find those that look interesting to you.</a:t>
            </a:r>
          </a:p>
          <a:p>
            <a:pPr lvl="2">
              <a:lnSpc>
                <a:spcPct val="110000"/>
              </a:lnSpc>
            </a:pPr>
            <a:r>
              <a:rPr lang="en-US" dirty="0"/>
              <a:t>Note that we generally will not tell you which specific Discovery choices you should take </a:t>
            </a:r>
          </a:p>
          <a:p>
            <a:pPr lvl="2">
              <a:lnSpc>
                <a:spcPct val="110000"/>
              </a:lnSpc>
            </a:pPr>
            <a:r>
              <a:rPr lang="en-US" dirty="0"/>
              <a:t>Talk to your fellow students if you want to know about the instructor or the workload</a:t>
            </a:r>
          </a:p>
        </p:txBody>
      </p:sp>
    </p:spTree>
    <p:extLst>
      <p:ext uri="{BB962C8B-B14F-4D97-AF65-F5344CB8AC3E}">
        <p14:creationId xmlns:p14="http://schemas.microsoft.com/office/powerpoint/2010/main" val="201754109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3327</TotalTime>
  <Words>2280</Words>
  <Application>Microsoft Macintosh PowerPoint</Application>
  <PresentationFormat>Widescreen</PresentationFormat>
  <Paragraphs>126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Century Gothic</vt:lpstr>
      <vt:lpstr>Vapor Trail</vt:lpstr>
      <vt:lpstr>CS 400</vt:lpstr>
      <vt:lpstr>How Registration Works</vt:lpstr>
      <vt:lpstr>When Registration Occurs</vt:lpstr>
      <vt:lpstr>Process Overview</vt:lpstr>
      <vt:lpstr>NOTE: Course Identification</vt:lpstr>
      <vt:lpstr>Step #1: Plan</vt:lpstr>
      <vt:lpstr>Step #2: Advisor Feedback</vt:lpstr>
      <vt:lpstr>Step #3a: Identifying Vital Details</vt:lpstr>
      <vt:lpstr>Step #3B: Finding Discovery Courses</vt:lpstr>
      <vt:lpstr>Step #3C: Finding a Workable Schedule</vt:lpstr>
      <vt:lpstr>Step #4: Registration Worksheet</vt:lpstr>
      <vt:lpstr>Step #5: Registration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400</dc:title>
  <dc:creator>Gildersleeve, Michael</dc:creator>
  <cp:lastModifiedBy>Mike Gildersleeve</cp:lastModifiedBy>
  <cp:revision>26</cp:revision>
  <cp:lastPrinted>2023-03-01T14:16:04Z</cp:lastPrinted>
  <dcterms:created xsi:type="dcterms:W3CDTF">2020-09-12T14:45:17Z</dcterms:created>
  <dcterms:modified xsi:type="dcterms:W3CDTF">2023-03-01T14:16:14Z</dcterms:modified>
</cp:coreProperties>
</file>