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13">
  <p:sldMasterIdLst>
    <p:sldMasterId id="2147483648" r:id="rId1"/>
  </p:sldMasterIdLst>
  <p:notesMasterIdLst>
    <p:notesMasterId r:id="rId3"/>
  </p:notesMasterIdLst>
  <p:sldIdLst>
    <p:sldId id="260" r:id="rId2"/>
  </p:sldIdLst>
  <p:sldSz cx="43891200" cy="32918400"/>
  <p:notesSz cx="7102475" cy="9388475"/>
  <p:defaultTextStyle>
    <a:defPPr>
      <a:defRPr lang="en-US"/>
    </a:defPPr>
    <a:lvl1pPr marL="0" algn="l" defTabSz="2194560" rtl="0" eaLnBrk="1" latinLnBrk="0" hangingPunct="1">
      <a:defRPr sz="8600" kern="1200">
        <a:solidFill>
          <a:schemeClr val="tx1"/>
        </a:solidFill>
        <a:latin typeface="+mn-lt"/>
        <a:ea typeface="+mn-ea"/>
        <a:cs typeface="+mn-cs"/>
      </a:defRPr>
    </a:lvl1pPr>
    <a:lvl2pPr marL="2194560" algn="l" defTabSz="2194560" rtl="0" eaLnBrk="1" latinLnBrk="0" hangingPunct="1">
      <a:defRPr sz="8600" kern="1200">
        <a:solidFill>
          <a:schemeClr val="tx1"/>
        </a:solidFill>
        <a:latin typeface="+mn-lt"/>
        <a:ea typeface="+mn-ea"/>
        <a:cs typeface="+mn-cs"/>
      </a:defRPr>
    </a:lvl2pPr>
    <a:lvl3pPr marL="4389120" algn="l" defTabSz="2194560" rtl="0" eaLnBrk="1" latinLnBrk="0" hangingPunct="1">
      <a:defRPr sz="8600" kern="1200">
        <a:solidFill>
          <a:schemeClr val="tx1"/>
        </a:solidFill>
        <a:latin typeface="+mn-lt"/>
        <a:ea typeface="+mn-ea"/>
        <a:cs typeface="+mn-cs"/>
      </a:defRPr>
    </a:lvl3pPr>
    <a:lvl4pPr marL="6583680" algn="l" defTabSz="2194560" rtl="0" eaLnBrk="1" latinLnBrk="0" hangingPunct="1">
      <a:defRPr sz="8600" kern="1200">
        <a:solidFill>
          <a:schemeClr val="tx1"/>
        </a:solidFill>
        <a:latin typeface="+mn-lt"/>
        <a:ea typeface="+mn-ea"/>
        <a:cs typeface="+mn-cs"/>
      </a:defRPr>
    </a:lvl4pPr>
    <a:lvl5pPr marL="8778240" algn="l" defTabSz="2194560" rtl="0" eaLnBrk="1" latinLnBrk="0" hangingPunct="1">
      <a:defRPr sz="8600" kern="1200">
        <a:solidFill>
          <a:schemeClr val="tx1"/>
        </a:solidFill>
        <a:latin typeface="+mn-lt"/>
        <a:ea typeface="+mn-ea"/>
        <a:cs typeface="+mn-cs"/>
      </a:defRPr>
    </a:lvl5pPr>
    <a:lvl6pPr marL="10972800" algn="l" defTabSz="2194560" rtl="0" eaLnBrk="1" latinLnBrk="0" hangingPunct="1">
      <a:defRPr sz="8600" kern="1200">
        <a:solidFill>
          <a:schemeClr val="tx1"/>
        </a:solidFill>
        <a:latin typeface="+mn-lt"/>
        <a:ea typeface="+mn-ea"/>
        <a:cs typeface="+mn-cs"/>
      </a:defRPr>
    </a:lvl6pPr>
    <a:lvl7pPr marL="13167360" algn="l" defTabSz="2194560" rtl="0" eaLnBrk="1" latinLnBrk="0" hangingPunct="1">
      <a:defRPr sz="8600" kern="1200">
        <a:solidFill>
          <a:schemeClr val="tx1"/>
        </a:solidFill>
        <a:latin typeface="+mn-lt"/>
        <a:ea typeface="+mn-ea"/>
        <a:cs typeface="+mn-cs"/>
      </a:defRPr>
    </a:lvl7pPr>
    <a:lvl8pPr marL="15361920" algn="l" defTabSz="2194560" rtl="0" eaLnBrk="1" latinLnBrk="0" hangingPunct="1">
      <a:defRPr sz="8600" kern="1200">
        <a:solidFill>
          <a:schemeClr val="tx1"/>
        </a:solidFill>
        <a:latin typeface="+mn-lt"/>
        <a:ea typeface="+mn-ea"/>
        <a:cs typeface="+mn-cs"/>
      </a:defRPr>
    </a:lvl8pPr>
    <a:lvl9pPr marL="17556480" algn="l" defTabSz="219456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DB5E"/>
    <a:srgbClr val="C2DBA5"/>
    <a:srgbClr val="74A4E8"/>
    <a:srgbClr val="E8A89D"/>
    <a:srgbClr val="E8625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014"/>
    <p:restoredTop sz="95575" autoAdjust="0"/>
  </p:normalViewPr>
  <p:slideViewPr>
    <p:cSldViewPr snapToGrid="0" snapToObjects="1">
      <p:cViewPr varScale="1">
        <p:scale>
          <a:sx n="20" d="100"/>
          <a:sy n="20" d="100"/>
        </p:scale>
        <p:origin x="1212" y="80"/>
      </p:cViewPr>
      <p:guideLst>
        <p:guide orient="horz" pos="10368"/>
        <p:guide pos="13824"/>
      </p:guideLst>
    </p:cSldViewPr>
  </p:slideViewPr>
  <p:notesTextViewPr>
    <p:cViewPr>
      <p:scale>
        <a:sx n="150" d="100"/>
        <a:sy n="15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9139C58C-F4AE-F34F-9E47-D480BF665CE3}" type="datetimeFigureOut">
              <a:rPr lang="en-US" smtClean="0"/>
              <a:t>2/3/2022</a:t>
            </a:fld>
            <a:endParaRPr lang="en-US"/>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47CE6413-C1A1-714D-9AE8-B5EE86F6D6C4}" type="slidenum">
              <a:rPr lang="en-US" smtClean="0"/>
              <a:t>‹#›</a:t>
            </a:fld>
            <a:endParaRPr lang="en-US"/>
          </a:p>
        </p:txBody>
      </p:sp>
    </p:spTree>
    <p:extLst>
      <p:ext uri="{BB962C8B-B14F-4D97-AF65-F5344CB8AC3E}">
        <p14:creationId xmlns:p14="http://schemas.microsoft.com/office/powerpoint/2010/main" val="391101748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71145">
              <a:defRPr/>
            </a:pPr>
            <a:endParaRPr lang="en-US" dirty="0"/>
          </a:p>
        </p:txBody>
      </p:sp>
      <p:sp>
        <p:nvSpPr>
          <p:cNvPr id="4" name="Slide Number Placeholder 3"/>
          <p:cNvSpPr>
            <a:spLocks noGrp="1"/>
          </p:cNvSpPr>
          <p:nvPr>
            <p:ph type="sldNum" sz="quarter" idx="10"/>
          </p:nvPr>
        </p:nvSpPr>
        <p:spPr/>
        <p:txBody>
          <a:bodyPr/>
          <a:lstStyle/>
          <a:p>
            <a:fld id="{47CE6413-C1A1-714D-9AE8-B5EE86F6D6C4}" type="slidenum">
              <a:rPr lang="en-US" smtClean="0"/>
              <a:t>1</a:t>
            </a:fld>
            <a:endParaRPr lang="en-US"/>
          </a:p>
        </p:txBody>
      </p:sp>
    </p:spTree>
    <p:extLst>
      <p:ext uri="{BB962C8B-B14F-4D97-AF65-F5344CB8AC3E}">
        <p14:creationId xmlns:p14="http://schemas.microsoft.com/office/powerpoint/2010/main" val="1390906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F323822-E244-B044-881F-B034F725A933}" type="datetimeFigureOut">
              <a:rPr lang="en-US" smtClean="0"/>
              <a:t>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234EC6-9D19-8440-887B-94F7671DF9D9}" type="slidenum">
              <a:rPr lang="en-US" smtClean="0"/>
              <a:t>‹#›</a:t>
            </a:fld>
            <a:endParaRPr lang="en-US"/>
          </a:p>
        </p:txBody>
      </p:sp>
    </p:spTree>
    <p:extLst>
      <p:ext uri="{BB962C8B-B14F-4D97-AF65-F5344CB8AC3E}">
        <p14:creationId xmlns:p14="http://schemas.microsoft.com/office/powerpoint/2010/main" val="1800970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323822-E244-B044-881F-B034F725A933}" type="datetimeFigureOut">
              <a:rPr lang="en-US" smtClean="0"/>
              <a:t>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234EC6-9D19-8440-887B-94F7671DF9D9}" type="slidenum">
              <a:rPr lang="en-US" smtClean="0"/>
              <a:t>‹#›</a:t>
            </a:fld>
            <a:endParaRPr lang="en-US"/>
          </a:p>
        </p:txBody>
      </p:sp>
    </p:spTree>
    <p:extLst>
      <p:ext uri="{BB962C8B-B14F-4D97-AF65-F5344CB8AC3E}">
        <p14:creationId xmlns:p14="http://schemas.microsoft.com/office/powerpoint/2010/main" val="3727700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323822-E244-B044-881F-B034F725A933}" type="datetimeFigureOut">
              <a:rPr lang="en-US" smtClean="0"/>
              <a:t>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234EC6-9D19-8440-887B-94F7671DF9D9}" type="slidenum">
              <a:rPr lang="en-US" smtClean="0"/>
              <a:t>‹#›</a:t>
            </a:fld>
            <a:endParaRPr lang="en-US"/>
          </a:p>
        </p:txBody>
      </p:sp>
    </p:spTree>
    <p:extLst>
      <p:ext uri="{BB962C8B-B14F-4D97-AF65-F5344CB8AC3E}">
        <p14:creationId xmlns:p14="http://schemas.microsoft.com/office/powerpoint/2010/main" val="903937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323822-E244-B044-881F-B034F725A933}" type="datetimeFigureOut">
              <a:rPr lang="en-US" smtClean="0"/>
              <a:t>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234EC6-9D19-8440-887B-94F7671DF9D9}" type="slidenum">
              <a:rPr lang="en-US" smtClean="0"/>
              <a:t>‹#›</a:t>
            </a:fld>
            <a:endParaRPr lang="en-US"/>
          </a:p>
        </p:txBody>
      </p:sp>
    </p:spTree>
    <p:extLst>
      <p:ext uri="{BB962C8B-B14F-4D97-AF65-F5344CB8AC3E}">
        <p14:creationId xmlns:p14="http://schemas.microsoft.com/office/powerpoint/2010/main" val="12395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323822-E244-B044-881F-B034F725A933}" type="datetimeFigureOut">
              <a:rPr lang="en-US" smtClean="0"/>
              <a:t>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234EC6-9D19-8440-887B-94F7671DF9D9}" type="slidenum">
              <a:rPr lang="en-US" smtClean="0"/>
              <a:t>‹#›</a:t>
            </a:fld>
            <a:endParaRPr lang="en-US"/>
          </a:p>
        </p:txBody>
      </p:sp>
    </p:spTree>
    <p:extLst>
      <p:ext uri="{BB962C8B-B14F-4D97-AF65-F5344CB8AC3E}">
        <p14:creationId xmlns:p14="http://schemas.microsoft.com/office/powerpoint/2010/main" val="3085661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F323822-E244-B044-881F-B034F725A933}" type="datetimeFigureOut">
              <a:rPr lang="en-US" smtClean="0"/>
              <a:t>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234EC6-9D19-8440-887B-94F7671DF9D9}" type="slidenum">
              <a:rPr lang="en-US" smtClean="0"/>
              <a:t>‹#›</a:t>
            </a:fld>
            <a:endParaRPr lang="en-US"/>
          </a:p>
        </p:txBody>
      </p:sp>
    </p:spTree>
    <p:extLst>
      <p:ext uri="{BB962C8B-B14F-4D97-AF65-F5344CB8AC3E}">
        <p14:creationId xmlns:p14="http://schemas.microsoft.com/office/powerpoint/2010/main" val="4151886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F323822-E244-B044-881F-B034F725A933}" type="datetimeFigureOut">
              <a:rPr lang="en-US" smtClean="0"/>
              <a:t>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234EC6-9D19-8440-887B-94F7671DF9D9}" type="slidenum">
              <a:rPr lang="en-US" smtClean="0"/>
              <a:t>‹#›</a:t>
            </a:fld>
            <a:endParaRPr lang="en-US"/>
          </a:p>
        </p:txBody>
      </p:sp>
    </p:spTree>
    <p:extLst>
      <p:ext uri="{BB962C8B-B14F-4D97-AF65-F5344CB8AC3E}">
        <p14:creationId xmlns:p14="http://schemas.microsoft.com/office/powerpoint/2010/main" val="1174328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F323822-E244-B044-881F-B034F725A933}" type="datetimeFigureOut">
              <a:rPr lang="en-US" smtClean="0"/>
              <a:t>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234EC6-9D19-8440-887B-94F7671DF9D9}" type="slidenum">
              <a:rPr lang="en-US" smtClean="0"/>
              <a:t>‹#›</a:t>
            </a:fld>
            <a:endParaRPr lang="en-US"/>
          </a:p>
        </p:txBody>
      </p:sp>
    </p:spTree>
    <p:extLst>
      <p:ext uri="{BB962C8B-B14F-4D97-AF65-F5344CB8AC3E}">
        <p14:creationId xmlns:p14="http://schemas.microsoft.com/office/powerpoint/2010/main" val="587461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323822-E244-B044-881F-B034F725A933}" type="datetimeFigureOut">
              <a:rPr lang="en-US" smtClean="0"/>
              <a:t>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234EC6-9D19-8440-887B-94F7671DF9D9}" type="slidenum">
              <a:rPr lang="en-US" smtClean="0"/>
              <a:t>‹#›</a:t>
            </a:fld>
            <a:endParaRPr lang="en-US"/>
          </a:p>
        </p:txBody>
      </p:sp>
    </p:spTree>
    <p:extLst>
      <p:ext uri="{BB962C8B-B14F-4D97-AF65-F5344CB8AC3E}">
        <p14:creationId xmlns:p14="http://schemas.microsoft.com/office/powerpoint/2010/main" val="857159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3F323822-E244-B044-881F-B034F725A933}" type="datetimeFigureOut">
              <a:rPr lang="en-US" smtClean="0"/>
              <a:t>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234EC6-9D19-8440-887B-94F7671DF9D9}" type="slidenum">
              <a:rPr lang="en-US" smtClean="0"/>
              <a:t>‹#›</a:t>
            </a:fld>
            <a:endParaRPr lang="en-US"/>
          </a:p>
        </p:txBody>
      </p:sp>
    </p:spTree>
    <p:extLst>
      <p:ext uri="{BB962C8B-B14F-4D97-AF65-F5344CB8AC3E}">
        <p14:creationId xmlns:p14="http://schemas.microsoft.com/office/powerpoint/2010/main" val="3349227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3F323822-E244-B044-881F-B034F725A933}" type="datetimeFigureOut">
              <a:rPr lang="en-US" smtClean="0"/>
              <a:t>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234EC6-9D19-8440-887B-94F7671DF9D9}" type="slidenum">
              <a:rPr lang="en-US" smtClean="0"/>
              <a:t>‹#›</a:t>
            </a:fld>
            <a:endParaRPr lang="en-US"/>
          </a:p>
        </p:txBody>
      </p:sp>
    </p:spTree>
    <p:extLst>
      <p:ext uri="{BB962C8B-B14F-4D97-AF65-F5344CB8AC3E}">
        <p14:creationId xmlns:p14="http://schemas.microsoft.com/office/powerpoint/2010/main" val="1399194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a:t>Click to edit Master title style</a:t>
            </a:r>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3F323822-E244-B044-881F-B034F725A933}" type="datetimeFigureOut">
              <a:rPr lang="en-US" smtClean="0"/>
              <a:t>2/3/2022</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BF234EC6-9D19-8440-887B-94F7671DF9D9}" type="slidenum">
              <a:rPr lang="en-US" smtClean="0"/>
              <a:t>‹#›</a:t>
            </a:fld>
            <a:endParaRPr lang="en-US"/>
          </a:p>
        </p:txBody>
      </p:sp>
    </p:spTree>
    <p:extLst>
      <p:ext uri="{BB962C8B-B14F-4D97-AF65-F5344CB8AC3E}">
        <p14:creationId xmlns:p14="http://schemas.microsoft.com/office/powerpoint/2010/main" val="10093627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9456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2194560" rtl="0" eaLnBrk="1" latinLnBrk="0" hangingPunct="1">
        <a:spcBef>
          <a:spcPct val="20000"/>
        </a:spcBef>
        <a:buFont typeface="Arial"/>
        <a:buChar char="•"/>
        <a:defRPr sz="15400" kern="1200">
          <a:solidFill>
            <a:schemeClr val="tx1"/>
          </a:solidFill>
          <a:latin typeface="+mn-lt"/>
          <a:ea typeface="+mn-ea"/>
          <a:cs typeface="+mn-cs"/>
        </a:defRPr>
      </a:lvl1pPr>
      <a:lvl2pPr marL="3566160" indent="-1371600" algn="l" defTabSz="2194560" rtl="0" eaLnBrk="1" latinLnBrk="0" hangingPunct="1">
        <a:spcBef>
          <a:spcPct val="20000"/>
        </a:spcBef>
        <a:buFont typeface="Arial"/>
        <a:buChar char="–"/>
        <a:defRPr sz="13400" kern="1200">
          <a:solidFill>
            <a:schemeClr val="tx1"/>
          </a:solidFill>
          <a:latin typeface="+mn-lt"/>
          <a:ea typeface="+mn-ea"/>
          <a:cs typeface="+mn-cs"/>
        </a:defRPr>
      </a:lvl2pPr>
      <a:lvl3pPr marL="5486400" indent="-1097280" algn="l" defTabSz="2194560" rtl="0" eaLnBrk="1" latinLnBrk="0" hangingPunct="1">
        <a:spcBef>
          <a:spcPct val="20000"/>
        </a:spcBef>
        <a:buFont typeface="Arial"/>
        <a:buChar char="•"/>
        <a:defRPr sz="11500" kern="1200">
          <a:solidFill>
            <a:schemeClr val="tx1"/>
          </a:solidFill>
          <a:latin typeface="+mn-lt"/>
          <a:ea typeface="+mn-ea"/>
          <a:cs typeface="+mn-cs"/>
        </a:defRPr>
      </a:lvl3pPr>
      <a:lvl4pPr marL="7680960" indent="-1097280" algn="l" defTabSz="2194560" rtl="0" eaLnBrk="1" latinLnBrk="0" hangingPunct="1">
        <a:spcBef>
          <a:spcPct val="20000"/>
        </a:spcBef>
        <a:buFont typeface="Arial"/>
        <a:buChar char="–"/>
        <a:defRPr sz="9600" kern="1200">
          <a:solidFill>
            <a:schemeClr val="tx1"/>
          </a:solidFill>
          <a:latin typeface="+mn-lt"/>
          <a:ea typeface="+mn-ea"/>
          <a:cs typeface="+mn-cs"/>
        </a:defRPr>
      </a:lvl4pPr>
      <a:lvl5pPr marL="9875520" indent="-1097280" algn="l" defTabSz="2194560" rtl="0" eaLnBrk="1" latinLnBrk="0" hangingPunct="1">
        <a:spcBef>
          <a:spcPct val="20000"/>
        </a:spcBef>
        <a:buFont typeface="Arial"/>
        <a:buChar char="»"/>
        <a:defRPr sz="9600" kern="1200">
          <a:solidFill>
            <a:schemeClr val="tx1"/>
          </a:solidFill>
          <a:latin typeface="+mn-lt"/>
          <a:ea typeface="+mn-ea"/>
          <a:cs typeface="+mn-cs"/>
        </a:defRPr>
      </a:lvl5pPr>
      <a:lvl6pPr marL="12070080" indent="-1097280" algn="l" defTabSz="2194560" rtl="0" eaLnBrk="1" latinLnBrk="0" hangingPunct="1">
        <a:spcBef>
          <a:spcPct val="20000"/>
        </a:spcBef>
        <a:buFont typeface="Arial"/>
        <a:buChar char="•"/>
        <a:defRPr sz="9600" kern="1200">
          <a:solidFill>
            <a:schemeClr val="tx1"/>
          </a:solidFill>
          <a:latin typeface="+mn-lt"/>
          <a:ea typeface="+mn-ea"/>
          <a:cs typeface="+mn-cs"/>
        </a:defRPr>
      </a:lvl6pPr>
      <a:lvl7pPr marL="14264640" indent="-1097280" algn="l" defTabSz="2194560" rtl="0" eaLnBrk="1" latinLnBrk="0" hangingPunct="1">
        <a:spcBef>
          <a:spcPct val="20000"/>
        </a:spcBef>
        <a:buFont typeface="Arial"/>
        <a:buChar char="•"/>
        <a:defRPr sz="9600" kern="1200">
          <a:solidFill>
            <a:schemeClr val="tx1"/>
          </a:solidFill>
          <a:latin typeface="+mn-lt"/>
          <a:ea typeface="+mn-ea"/>
          <a:cs typeface="+mn-cs"/>
        </a:defRPr>
      </a:lvl7pPr>
      <a:lvl8pPr marL="16459200" indent="-1097280" algn="l" defTabSz="2194560" rtl="0" eaLnBrk="1" latinLnBrk="0" hangingPunct="1">
        <a:spcBef>
          <a:spcPct val="20000"/>
        </a:spcBef>
        <a:buFont typeface="Arial"/>
        <a:buChar char="•"/>
        <a:defRPr sz="9600" kern="1200">
          <a:solidFill>
            <a:schemeClr val="tx1"/>
          </a:solidFill>
          <a:latin typeface="+mn-lt"/>
          <a:ea typeface="+mn-ea"/>
          <a:cs typeface="+mn-cs"/>
        </a:defRPr>
      </a:lvl8pPr>
      <a:lvl9pPr marL="18653760" indent="-1097280" algn="l" defTabSz="2194560" rtl="0" eaLnBrk="1" latinLnBrk="0" hangingPunct="1">
        <a:spcBef>
          <a:spcPct val="20000"/>
        </a:spcBef>
        <a:buFont typeface="Arial"/>
        <a:buChar char="•"/>
        <a:defRPr sz="9600" kern="1200">
          <a:solidFill>
            <a:schemeClr val="tx1"/>
          </a:solidFill>
          <a:latin typeface="+mn-lt"/>
          <a:ea typeface="+mn-ea"/>
          <a:cs typeface="+mn-cs"/>
        </a:defRPr>
      </a:lvl9pPr>
    </p:bodyStyle>
    <p:otherStyle>
      <a:defPPr>
        <a:defRPr lang="en-US"/>
      </a:defPPr>
      <a:lvl1pPr marL="0" algn="l" defTabSz="2194560" rtl="0" eaLnBrk="1" latinLnBrk="0" hangingPunct="1">
        <a:defRPr sz="8600" kern="1200">
          <a:solidFill>
            <a:schemeClr val="tx1"/>
          </a:solidFill>
          <a:latin typeface="+mn-lt"/>
          <a:ea typeface="+mn-ea"/>
          <a:cs typeface="+mn-cs"/>
        </a:defRPr>
      </a:lvl1pPr>
      <a:lvl2pPr marL="2194560" algn="l" defTabSz="2194560" rtl="0" eaLnBrk="1" latinLnBrk="0" hangingPunct="1">
        <a:defRPr sz="8600" kern="1200">
          <a:solidFill>
            <a:schemeClr val="tx1"/>
          </a:solidFill>
          <a:latin typeface="+mn-lt"/>
          <a:ea typeface="+mn-ea"/>
          <a:cs typeface="+mn-cs"/>
        </a:defRPr>
      </a:lvl2pPr>
      <a:lvl3pPr marL="4389120" algn="l" defTabSz="2194560" rtl="0" eaLnBrk="1" latinLnBrk="0" hangingPunct="1">
        <a:defRPr sz="8600" kern="1200">
          <a:solidFill>
            <a:schemeClr val="tx1"/>
          </a:solidFill>
          <a:latin typeface="+mn-lt"/>
          <a:ea typeface="+mn-ea"/>
          <a:cs typeface="+mn-cs"/>
        </a:defRPr>
      </a:lvl3pPr>
      <a:lvl4pPr marL="6583680" algn="l" defTabSz="2194560" rtl="0" eaLnBrk="1" latinLnBrk="0" hangingPunct="1">
        <a:defRPr sz="8600" kern="1200">
          <a:solidFill>
            <a:schemeClr val="tx1"/>
          </a:solidFill>
          <a:latin typeface="+mn-lt"/>
          <a:ea typeface="+mn-ea"/>
          <a:cs typeface="+mn-cs"/>
        </a:defRPr>
      </a:lvl4pPr>
      <a:lvl5pPr marL="8778240" algn="l" defTabSz="2194560" rtl="0" eaLnBrk="1" latinLnBrk="0" hangingPunct="1">
        <a:defRPr sz="8600" kern="1200">
          <a:solidFill>
            <a:schemeClr val="tx1"/>
          </a:solidFill>
          <a:latin typeface="+mn-lt"/>
          <a:ea typeface="+mn-ea"/>
          <a:cs typeface="+mn-cs"/>
        </a:defRPr>
      </a:lvl5pPr>
      <a:lvl6pPr marL="10972800" algn="l" defTabSz="2194560" rtl="0" eaLnBrk="1" latinLnBrk="0" hangingPunct="1">
        <a:defRPr sz="8600" kern="1200">
          <a:solidFill>
            <a:schemeClr val="tx1"/>
          </a:solidFill>
          <a:latin typeface="+mn-lt"/>
          <a:ea typeface="+mn-ea"/>
          <a:cs typeface="+mn-cs"/>
        </a:defRPr>
      </a:lvl6pPr>
      <a:lvl7pPr marL="13167360" algn="l" defTabSz="2194560" rtl="0" eaLnBrk="1" latinLnBrk="0" hangingPunct="1">
        <a:defRPr sz="8600" kern="1200">
          <a:solidFill>
            <a:schemeClr val="tx1"/>
          </a:solidFill>
          <a:latin typeface="+mn-lt"/>
          <a:ea typeface="+mn-ea"/>
          <a:cs typeface="+mn-cs"/>
        </a:defRPr>
      </a:lvl7pPr>
      <a:lvl8pPr marL="15361920" algn="l" defTabSz="2194560" rtl="0" eaLnBrk="1" latinLnBrk="0" hangingPunct="1">
        <a:defRPr sz="8600" kern="1200">
          <a:solidFill>
            <a:schemeClr val="tx1"/>
          </a:solidFill>
          <a:latin typeface="+mn-lt"/>
          <a:ea typeface="+mn-ea"/>
          <a:cs typeface="+mn-cs"/>
        </a:defRPr>
      </a:lvl8pPr>
      <a:lvl9pPr marL="17556480" algn="l" defTabSz="219456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s://doi.org/10.1002/lary.29616" TargetMode="External"/><Relationship Id="rId4" Type="http://schemas.openxmlformats.org/officeDocument/2006/relationships/hyperlink" Target="https://doi.org/10.1044/1092-4388(2013/12-0112)" TargetMode="Externa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Text Box 179"/>
          <p:cNvSpPr txBox="1">
            <a:spLocks noChangeArrowheads="1"/>
          </p:cNvSpPr>
          <p:nvPr/>
        </p:nvSpPr>
        <p:spPr bwMode="auto">
          <a:xfrm>
            <a:off x="12474308" y="11903417"/>
            <a:ext cx="18998895" cy="9429338"/>
          </a:xfrm>
          <a:prstGeom prst="rect">
            <a:avLst/>
          </a:prstGeom>
          <a:noFill/>
          <a:ln w="50800">
            <a:solidFill>
              <a:schemeClr val="accent4"/>
            </a:solidFill>
            <a:miter lim="800000"/>
            <a:headEnd/>
            <a:tailEnd/>
          </a:ln>
          <a:extLst>
            <a:ext uri="{909E8E84-426E-40dd-AFC4-6F175D3DCCD1}">
              <a14:hiddenFill xmlns="" xmlns:a14="http://schemas.microsoft.com/office/drawing/2010/main">
                <a:solidFill>
                  <a:srgbClr val="FFFFFF"/>
                </a:solidFill>
              </a14:hiddenFill>
            </a:ext>
          </a:extLst>
        </p:spPr>
        <p:txBody>
          <a:bodyPr lIns="274320" tIns="137160" rIns="274320" bIns="137160"/>
          <a:lstStyle>
            <a:lvl1pPr eaLnBrk="0" hangingPunct="0">
              <a:tabLst>
                <a:tab pos="508000" algn="l"/>
              </a:tabLst>
              <a:defRPr sz="3200">
                <a:solidFill>
                  <a:schemeClr val="tx1"/>
                </a:solidFill>
                <a:latin typeface="Helvetica" charset="0"/>
                <a:ea typeface="ＭＳ Ｐゴシック" charset="0"/>
                <a:cs typeface="ＭＳ Ｐゴシック" charset="0"/>
              </a:defRPr>
            </a:lvl1pPr>
            <a:lvl2pPr marL="742950" indent="-285750" eaLnBrk="0" hangingPunct="0">
              <a:tabLst>
                <a:tab pos="508000" algn="l"/>
              </a:tabLst>
              <a:defRPr sz="3200">
                <a:solidFill>
                  <a:schemeClr val="tx1"/>
                </a:solidFill>
                <a:latin typeface="Helvetica" charset="0"/>
                <a:ea typeface="ＭＳ Ｐゴシック" charset="0"/>
              </a:defRPr>
            </a:lvl2pPr>
            <a:lvl3pPr marL="1143000" indent="-228600" eaLnBrk="0" hangingPunct="0">
              <a:tabLst>
                <a:tab pos="508000" algn="l"/>
              </a:tabLst>
              <a:defRPr sz="3200">
                <a:solidFill>
                  <a:schemeClr val="tx1"/>
                </a:solidFill>
                <a:latin typeface="Helvetica" charset="0"/>
                <a:ea typeface="ＭＳ Ｐゴシック" charset="0"/>
              </a:defRPr>
            </a:lvl3pPr>
            <a:lvl4pPr marL="1600200" indent="-228600" eaLnBrk="0" hangingPunct="0">
              <a:tabLst>
                <a:tab pos="508000" algn="l"/>
              </a:tabLst>
              <a:defRPr sz="3200">
                <a:solidFill>
                  <a:schemeClr val="tx1"/>
                </a:solidFill>
                <a:latin typeface="Helvetica" charset="0"/>
                <a:ea typeface="ＭＳ Ｐゴシック" charset="0"/>
              </a:defRPr>
            </a:lvl4pPr>
            <a:lvl5pPr marL="2057400" indent="-228600" eaLnBrk="0" hangingPunct="0">
              <a:tabLst>
                <a:tab pos="508000" algn="l"/>
              </a:tabLst>
              <a:defRPr sz="3200">
                <a:solidFill>
                  <a:schemeClr val="tx1"/>
                </a:solidFill>
                <a:latin typeface="Helvetica" charset="0"/>
                <a:ea typeface="ＭＳ Ｐゴシック" charset="0"/>
              </a:defRPr>
            </a:lvl5pPr>
            <a:lvl6pPr marL="25146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6pPr>
            <a:lvl7pPr marL="29718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7pPr>
            <a:lvl8pPr marL="34290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8pPr>
            <a:lvl9pPr marL="38862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9pPr>
          </a:lstStyle>
          <a:p>
            <a:pPr eaLnBrk="1" hangingPunct="1">
              <a:spcBef>
                <a:spcPts val="0"/>
              </a:spcBef>
            </a:pPr>
            <a:endParaRPr lang="en-US" sz="3600" b="1" dirty="0">
              <a:latin typeface="Arial" panose="020B0604020202020204" pitchFamily="34" charset="0"/>
              <a:cs typeface="Arial" pitchFamily="34" charset="0"/>
            </a:endParaRPr>
          </a:p>
        </p:txBody>
      </p:sp>
      <p:sp>
        <p:nvSpPr>
          <p:cNvPr id="43" name="TextBox 42"/>
          <p:cNvSpPr txBox="1"/>
          <p:nvPr/>
        </p:nvSpPr>
        <p:spPr>
          <a:xfrm>
            <a:off x="12428477" y="4599879"/>
            <a:ext cx="18994417" cy="646331"/>
          </a:xfrm>
          <a:prstGeom prst="rect">
            <a:avLst/>
          </a:prstGeom>
          <a:solidFill>
            <a:schemeClr val="accent4">
              <a:lumMod val="40000"/>
              <a:lumOff val="60000"/>
            </a:schemeClr>
          </a:solidFill>
          <a:ln w="50800"/>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3600" b="1" dirty="0">
                <a:latin typeface="Arial" panose="020B0604020202020204" pitchFamily="34" charset="0"/>
                <a:cs typeface="Arial" panose="020B0604020202020204" pitchFamily="34" charset="0"/>
              </a:rPr>
              <a:t>Results: Linear Predictive Coding (LPC) Model for One Sample</a:t>
            </a:r>
          </a:p>
        </p:txBody>
      </p:sp>
      <p:sp>
        <p:nvSpPr>
          <p:cNvPr id="11" name="TextBox 10">
            <a:extLst>
              <a:ext uri="{FF2B5EF4-FFF2-40B4-BE49-F238E27FC236}">
                <a16:creationId xmlns:a16="http://schemas.microsoft.com/office/drawing/2014/main" id="{78B9CD71-189F-4D1A-9321-ABF63AC529FF}"/>
              </a:ext>
            </a:extLst>
          </p:cNvPr>
          <p:cNvSpPr txBox="1"/>
          <p:nvPr/>
        </p:nvSpPr>
        <p:spPr>
          <a:xfrm>
            <a:off x="25312597" y="11948828"/>
            <a:ext cx="5951539" cy="9094797"/>
          </a:xfrm>
          <a:prstGeom prst="rect">
            <a:avLst/>
          </a:prstGeom>
          <a:noFill/>
        </p:spPr>
        <p:txBody>
          <a:bodyPr wrap="square" rtlCol="0">
            <a:spAutoFit/>
          </a:bodyPr>
          <a:lstStyle/>
          <a:p>
            <a:pPr>
              <a:lnSpc>
                <a:spcPts val="2600"/>
              </a:lnSpc>
            </a:pPr>
            <a:r>
              <a:rPr lang="en-US" sz="2400" dirty="0">
                <a:latin typeface="Arial" panose="020B0604020202020204" pitchFamily="34" charset="0"/>
                <a:cs typeface="Arial" panose="020B0604020202020204" pitchFamily="34" charset="0"/>
              </a:rPr>
              <a:t>Each point is labeled with the </a:t>
            </a:r>
            <a:r>
              <a:rPr lang="en-US" sz="2400" dirty="0" err="1">
                <a:latin typeface="Arial" panose="020B0604020202020204" pitchFamily="34" charset="0"/>
                <a:cs typeface="Arial" panose="020B0604020202020204" pitchFamily="34" charset="0"/>
              </a:rPr>
              <a:t>DARPAbet</a:t>
            </a:r>
            <a:r>
              <a:rPr lang="en-US" sz="2400" dirty="0">
                <a:latin typeface="Arial" panose="020B0604020202020204" pitchFamily="34" charset="0"/>
                <a:cs typeface="Arial" panose="020B0604020202020204" pitchFamily="34" charset="0"/>
              </a:rPr>
              <a:t> spelling of the presented stimulus item.  Low-confidence points are shown in red.</a:t>
            </a:r>
          </a:p>
          <a:p>
            <a:pPr>
              <a:lnSpc>
                <a:spcPts val="2600"/>
              </a:lnSpc>
            </a:pPr>
            <a:endParaRPr lang="en-US" sz="2400" dirty="0">
              <a:latin typeface="Arial" panose="020B0604020202020204" pitchFamily="34" charset="0"/>
              <a:cs typeface="Arial" panose="020B0604020202020204" pitchFamily="34" charset="0"/>
            </a:endParaRPr>
          </a:p>
          <a:p>
            <a:pPr>
              <a:lnSpc>
                <a:spcPts val="2600"/>
              </a:lnSpc>
            </a:pPr>
            <a:r>
              <a:rPr lang="en-US" sz="2400" dirty="0">
                <a:latin typeface="Arial" panose="020B0604020202020204" pitchFamily="34" charset="0"/>
                <a:cs typeface="Arial" panose="020B0604020202020204" pitchFamily="34" charset="0"/>
              </a:rPr>
              <a:t>The reported area 1.95 kHz</a:t>
            </a:r>
            <a:r>
              <a:rPr lang="en-US" sz="2400" baseline="30000" dirty="0">
                <a:latin typeface="Arial" panose="020B0604020202020204" pitchFamily="34" charset="0"/>
                <a:cs typeface="Arial" panose="020B0604020202020204" pitchFamily="34" charset="0"/>
              </a:rPr>
              <a:t>2</a:t>
            </a:r>
            <a:r>
              <a:rPr lang="en-US" sz="2400" dirty="0">
                <a:latin typeface="Arial" panose="020B0604020202020204" pitchFamily="34" charset="0"/>
                <a:cs typeface="Arial" panose="020B0604020202020204" pitchFamily="34" charset="0"/>
              </a:rPr>
              <a:t> is the area of the convex hull after removing the most extreme points and rescaling to construct a robust, consistent estimator.</a:t>
            </a:r>
          </a:p>
          <a:p>
            <a:pPr>
              <a:lnSpc>
                <a:spcPts val="2600"/>
              </a:lnSpc>
            </a:pPr>
            <a:endParaRPr lang="en-US" sz="2400" dirty="0">
              <a:latin typeface="Arial" panose="020B0604020202020204" pitchFamily="34" charset="0"/>
              <a:cs typeface="Arial" panose="020B0604020202020204" pitchFamily="34" charset="0"/>
            </a:endParaRPr>
          </a:p>
          <a:p>
            <a:pPr>
              <a:lnSpc>
                <a:spcPts val="2600"/>
              </a:lnSpc>
            </a:pPr>
            <a:r>
              <a:rPr lang="en-US" sz="2400" dirty="0">
                <a:latin typeface="Arial" panose="020B0604020202020204" pitchFamily="34" charset="0"/>
                <a:cs typeface="Arial" panose="020B0604020202020204" pitchFamily="34" charset="0"/>
              </a:rPr>
              <a:t>The dispersion 0.14 kHz is the RMS dis-</a:t>
            </a:r>
            <a:r>
              <a:rPr lang="en-US" sz="2400" dirty="0" err="1">
                <a:latin typeface="Arial" panose="020B0604020202020204" pitchFamily="34" charset="0"/>
                <a:cs typeface="Arial" panose="020B0604020202020204" pitchFamily="34" charset="0"/>
              </a:rPr>
              <a:t>tance</a:t>
            </a:r>
            <a:r>
              <a:rPr lang="en-US" sz="2400" dirty="0">
                <a:latin typeface="Arial" panose="020B0604020202020204" pitchFamily="34" charset="0"/>
                <a:cs typeface="Arial" panose="020B0604020202020204" pitchFamily="34" charset="0"/>
              </a:rPr>
              <a:t> from the average point to the </a:t>
            </a:r>
            <a:r>
              <a:rPr lang="en-US" sz="2400">
                <a:latin typeface="Arial" panose="020B0604020202020204" pitchFamily="34" charset="0"/>
                <a:cs typeface="Arial" panose="020B0604020202020204" pitchFamily="34" charset="0"/>
              </a:rPr>
              <a:t>cen-troid</a:t>
            </a:r>
            <a:r>
              <a:rPr lang="en-US" sz="2400" dirty="0">
                <a:latin typeface="Arial" panose="020B0604020202020204" pitchFamily="34" charset="0"/>
                <a:cs typeface="Arial" panose="020B0604020202020204" pitchFamily="34" charset="0"/>
              </a:rPr>
              <a:t> of all the points after exclusion of the extremes and rescaling.</a:t>
            </a:r>
          </a:p>
          <a:p>
            <a:pPr>
              <a:lnSpc>
                <a:spcPts val="2600"/>
              </a:lnSpc>
            </a:pPr>
            <a:endParaRPr lang="en-US" sz="2400" dirty="0">
              <a:latin typeface="Arial" panose="020B0604020202020204" pitchFamily="34" charset="0"/>
              <a:cs typeface="Arial" panose="020B0604020202020204" pitchFamily="34" charset="0"/>
            </a:endParaRPr>
          </a:p>
          <a:p>
            <a:pPr>
              <a:lnSpc>
                <a:spcPts val="2600"/>
              </a:lnSpc>
            </a:pPr>
            <a:r>
              <a:rPr lang="en-US" sz="2400" dirty="0">
                <a:latin typeface="Arial" panose="020B0604020202020204" pitchFamily="34" charset="0"/>
                <a:cs typeface="Arial" panose="020B0604020202020204" pitchFamily="34" charset="0"/>
              </a:rPr>
              <a:t> LPC poles are identified as oral (form-ants) or subglottal based on individual frequency and bandwidth, on joint mem-</a:t>
            </a:r>
            <a:r>
              <a:rPr lang="en-US" sz="2400" dirty="0" err="1">
                <a:latin typeface="Arial" panose="020B0604020202020204" pitchFamily="34" charset="0"/>
                <a:cs typeface="Arial" panose="020B0604020202020204" pitchFamily="34" charset="0"/>
              </a:rPr>
              <a:t>bership</a:t>
            </a:r>
            <a:r>
              <a:rPr lang="en-US" sz="2400" dirty="0">
                <a:latin typeface="Arial" panose="020B0604020202020204" pitchFamily="34" charset="0"/>
                <a:cs typeface="Arial" panose="020B0604020202020204" pitchFamily="34" charset="0"/>
              </a:rPr>
              <a:t> in quadrilaterals (F1/F2 and F1/F3, per Vorperian &amp; Kent, 2007), and on oral/subglottal competition.</a:t>
            </a:r>
          </a:p>
          <a:p>
            <a:pPr>
              <a:lnSpc>
                <a:spcPts val="2600"/>
              </a:lnSpc>
            </a:pPr>
            <a:endParaRPr lang="en-US" sz="2400" dirty="0">
              <a:latin typeface="Arial" panose="020B0604020202020204" pitchFamily="34" charset="0"/>
              <a:cs typeface="Arial" panose="020B0604020202020204" pitchFamily="34" charset="0"/>
            </a:endParaRPr>
          </a:p>
          <a:p>
            <a:pPr>
              <a:lnSpc>
                <a:spcPts val="2600"/>
              </a:lnSpc>
            </a:pPr>
            <a:r>
              <a:rPr lang="en-US" sz="2400" dirty="0">
                <a:latin typeface="Arial" panose="020B0604020202020204" pitchFamily="34" charset="0"/>
                <a:cs typeface="Arial" panose="020B0604020202020204" pitchFamily="34" charset="0"/>
              </a:rPr>
              <a:t>Subglottal formant and bandwidth param-</a:t>
            </a:r>
            <a:r>
              <a:rPr lang="en-US" sz="2400" dirty="0" err="1">
                <a:latin typeface="Arial" panose="020B0604020202020204" pitchFamily="34" charset="0"/>
                <a:cs typeface="Arial" panose="020B0604020202020204" pitchFamily="34" charset="0"/>
              </a:rPr>
              <a:t>eters</a:t>
            </a:r>
            <a:r>
              <a:rPr lang="en-US" sz="2400" dirty="0">
                <a:latin typeface="Arial" panose="020B0604020202020204" pitchFamily="34" charset="0"/>
                <a:cs typeface="Arial" panose="020B0604020202020204" pitchFamily="34" charset="0"/>
              </a:rPr>
              <a:t> are taken from Stevens (1998), Lulich (2010), Lulich et al. (2011), </a:t>
            </a:r>
            <a:r>
              <a:rPr lang="en-US" sz="2400" dirty="0" err="1">
                <a:latin typeface="Arial" panose="020B0604020202020204" pitchFamily="34" charset="0"/>
                <a:cs typeface="Arial" panose="020B0604020202020204" pitchFamily="34" charset="0"/>
              </a:rPr>
              <a:t>aug-mented</a:t>
            </a:r>
            <a:r>
              <a:rPr lang="en-US" sz="2400" dirty="0">
                <a:latin typeface="Arial" panose="020B0604020202020204" pitchFamily="34" charset="0"/>
                <a:cs typeface="Arial" panose="020B0604020202020204" pitchFamily="34" charset="0"/>
              </a:rPr>
              <a:t> with frequency estimation from published tracheal dimensions (Propst et al., 2021; Griscom &amp; Wohl, 1986).</a:t>
            </a:r>
            <a:endParaRPr lang="en-US" sz="1800" dirty="0">
              <a:latin typeface="Arial" panose="020B0604020202020204" pitchFamily="34" charset="0"/>
              <a:cs typeface="Arial" panose="020B0604020202020204" pitchFamily="34" charset="0"/>
            </a:endParaRPr>
          </a:p>
        </p:txBody>
      </p:sp>
      <p:sp>
        <p:nvSpPr>
          <p:cNvPr id="60" name="Text Box 179">
            <a:extLst>
              <a:ext uri="{FF2B5EF4-FFF2-40B4-BE49-F238E27FC236}">
                <a16:creationId xmlns:a16="http://schemas.microsoft.com/office/drawing/2014/main" id="{EBE65AE9-A788-4D71-AADF-53C76054424F}"/>
              </a:ext>
            </a:extLst>
          </p:cNvPr>
          <p:cNvSpPr txBox="1">
            <a:spLocks noChangeArrowheads="1"/>
          </p:cNvSpPr>
          <p:nvPr/>
        </p:nvSpPr>
        <p:spPr bwMode="auto">
          <a:xfrm>
            <a:off x="12428477" y="22362916"/>
            <a:ext cx="19028992" cy="10274562"/>
          </a:xfrm>
          <a:prstGeom prst="rect">
            <a:avLst/>
          </a:prstGeom>
          <a:noFill/>
          <a:ln w="50800">
            <a:solidFill>
              <a:schemeClr val="accent4"/>
            </a:solidFill>
            <a:miter lim="800000"/>
            <a:headEnd/>
            <a:tailEnd/>
          </a:ln>
          <a:extLst>
            <a:ext uri="{909E8E84-426E-40dd-AFC4-6F175D3DCCD1}">
              <a14:hiddenFill xmlns="" xmlns:a14="http://schemas.microsoft.com/office/drawing/2010/main">
                <a:solidFill>
                  <a:srgbClr val="FFFFFF"/>
                </a:solidFill>
              </a14:hiddenFill>
            </a:ext>
          </a:extLst>
        </p:spPr>
        <p:txBody>
          <a:bodyPr lIns="274320" tIns="137160" rIns="274320" bIns="137160"/>
          <a:lstStyle>
            <a:lvl1pPr eaLnBrk="0" hangingPunct="0">
              <a:tabLst>
                <a:tab pos="508000" algn="l"/>
              </a:tabLst>
              <a:defRPr sz="3200">
                <a:solidFill>
                  <a:schemeClr val="tx1"/>
                </a:solidFill>
                <a:latin typeface="Helvetica" charset="0"/>
                <a:ea typeface="ＭＳ Ｐゴシック" charset="0"/>
                <a:cs typeface="ＭＳ Ｐゴシック" charset="0"/>
              </a:defRPr>
            </a:lvl1pPr>
            <a:lvl2pPr marL="742950" indent="-285750" eaLnBrk="0" hangingPunct="0">
              <a:tabLst>
                <a:tab pos="508000" algn="l"/>
              </a:tabLst>
              <a:defRPr sz="3200">
                <a:solidFill>
                  <a:schemeClr val="tx1"/>
                </a:solidFill>
                <a:latin typeface="Helvetica" charset="0"/>
                <a:ea typeface="ＭＳ Ｐゴシック" charset="0"/>
              </a:defRPr>
            </a:lvl2pPr>
            <a:lvl3pPr marL="1143000" indent="-228600" eaLnBrk="0" hangingPunct="0">
              <a:tabLst>
                <a:tab pos="508000" algn="l"/>
              </a:tabLst>
              <a:defRPr sz="3200">
                <a:solidFill>
                  <a:schemeClr val="tx1"/>
                </a:solidFill>
                <a:latin typeface="Helvetica" charset="0"/>
                <a:ea typeface="ＭＳ Ｐゴシック" charset="0"/>
              </a:defRPr>
            </a:lvl3pPr>
            <a:lvl4pPr marL="1600200" indent="-228600" eaLnBrk="0" hangingPunct="0">
              <a:tabLst>
                <a:tab pos="508000" algn="l"/>
              </a:tabLst>
              <a:defRPr sz="3200">
                <a:solidFill>
                  <a:schemeClr val="tx1"/>
                </a:solidFill>
                <a:latin typeface="Helvetica" charset="0"/>
                <a:ea typeface="ＭＳ Ｐゴシック" charset="0"/>
              </a:defRPr>
            </a:lvl4pPr>
            <a:lvl5pPr marL="2057400" indent="-228600" eaLnBrk="0" hangingPunct="0">
              <a:tabLst>
                <a:tab pos="508000" algn="l"/>
              </a:tabLst>
              <a:defRPr sz="3200">
                <a:solidFill>
                  <a:schemeClr val="tx1"/>
                </a:solidFill>
                <a:latin typeface="Helvetica" charset="0"/>
                <a:ea typeface="ＭＳ Ｐゴシック" charset="0"/>
              </a:defRPr>
            </a:lvl5pPr>
            <a:lvl6pPr marL="25146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6pPr>
            <a:lvl7pPr marL="29718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7pPr>
            <a:lvl8pPr marL="34290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8pPr>
            <a:lvl9pPr marL="38862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9pPr>
          </a:lstStyle>
          <a:p>
            <a:pPr eaLnBrk="1" hangingPunct="1">
              <a:spcBef>
                <a:spcPts val="0"/>
              </a:spcBef>
            </a:pPr>
            <a:endParaRPr lang="en-US" sz="3600" b="1" dirty="0">
              <a:latin typeface="Arial" panose="020B0604020202020204" pitchFamily="34" charset="0"/>
              <a:cs typeface="Arial" pitchFamily="34" charset="0"/>
            </a:endParaRPr>
          </a:p>
        </p:txBody>
      </p:sp>
      <p:sp>
        <p:nvSpPr>
          <p:cNvPr id="94" name="TextBox 93">
            <a:extLst>
              <a:ext uri="{FF2B5EF4-FFF2-40B4-BE49-F238E27FC236}">
                <a16:creationId xmlns:a16="http://schemas.microsoft.com/office/drawing/2014/main" id="{E3D68B28-6F58-407A-951E-8693CA347EBE}"/>
              </a:ext>
            </a:extLst>
          </p:cNvPr>
          <p:cNvSpPr txBox="1"/>
          <p:nvPr/>
        </p:nvSpPr>
        <p:spPr>
          <a:xfrm>
            <a:off x="12471140" y="11212276"/>
            <a:ext cx="18998895" cy="646331"/>
          </a:xfrm>
          <a:prstGeom prst="rect">
            <a:avLst/>
          </a:prstGeom>
          <a:solidFill>
            <a:schemeClr val="accent4">
              <a:lumMod val="40000"/>
              <a:lumOff val="60000"/>
            </a:schemeClr>
          </a:solidFill>
          <a:ln w="50800"/>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3600" b="1" dirty="0">
                <a:latin typeface="Arial" panose="020B0604020202020204" pitchFamily="34" charset="0"/>
                <a:cs typeface="Arial" panose="020B0604020202020204" pitchFamily="34" charset="0"/>
              </a:rPr>
              <a:t>Results: Vowel Space Area Modeling for Multiple Samples</a:t>
            </a:r>
          </a:p>
        </p:txBody>
      </p:sp>
      <p:sp>
        <p:nvSpPr>
          <p:cNvPr id="64" name="TextBox 63">
            <a:extLst>
              <a:ext uri="{FF2B5EF4-FFF2-40B4-BE49-F238E27FC236}">
                <a16:creationId xmlns:a16="http://schemas.microsoft.com/office/drawing/2014/main" id="{121AB0F4-BB1C-4447-B5AB-6B752AE1B13F}"/>
              </a:ext>
            </a:extLst>
          </p:cNvPr>
          <p:cNvSpPr txBox="1"/>
          <p:nvPr/>
        </p:nvSpPr>
        <p:spPr>
          <a:xfrm>
            <a:off x="25373925" y="22385265"/>
            <a:ext cx="5944276" cy="9761647"/>
          </a:xfrm>
          <a:prstGeom prst="rect">
            <a:avLst/>
          </a:prstGeom>
          <a:noFill/>
        </p:spPr>
        <p:txBody>
          <a:bodyPr wrap="square" rtlCol="0">
            <a:spAutoFit/>
          </a:bodyPr>
          <a:lstStyle/>
          <a:p>
            <a:pPr>
              <a:lnSpc>
                <a:spcPts val="2600"/>
              </a:lnSpc>
            </a:pPr>
            <a:r>
              <a:rPr lang="en-US" sz="2400" dirty="0">
                <a:latin typeface="Arial" panose="020B0604020202020204" pitchFamily="34" charset="0"/>
                <a:cs typeface="Arial" panose="020B0604020202020204" pitchFamily="34" charset="0"/>
              </a:rPr>
              <a:t>Following recommendations in Kent &amp; Vorperian (2018), SpeechMark reports F3 values as well as the standard F1 and F2.  For the first time, this allows studies of Vowel Space Volume as a measure of speech development.</a:t>
            </a:r>
          </a:p>
          <a:p>
            <a:pPr>
              <a:lnSpc>
                <a:spcPts val="2600"/>
              </a:lnSpc>
            </a:pPr>
            <a:endParaRPr lang="en-US" sz="2400" dirty="0">
              <a:latin typeface="Arial" panose="020B0604020202020204" pitchFamily="34" charset="0"/>
              <a:cs typeface="Arial" panose="020B0604020202020204" pitchFamily="34" charset="0"/>
            </a:endParaRPr>
          </a:p>
          <a:p>
            <a:pPr>
              <a:lnSpc>
                <a:spcPts val="2600"/>
              </a:lnSpc>
            </a:pPr>
            <a:r>
              <a:rPr lang="en-US" sz="2400" dirty="0">
                <a:latin typeface="Arial" panose="020B0604020202020204" pitchFamily="34" charset="0"/>
                <a:cs typeface="Arial" panose="020B0604020202020204" pitchFamily="34" charset="0"/>
              </a:rPr>
              <a:t>In this figure, each point is labeled with the </a:t>
            </a:r>
            <a:r>
              <a:rPr lang="en-US" sz="2400" dirty="0" err="1">
                <a:latin typeface="Arial" panose="020B0604020202020204" pitchFamily="34" charset="0"/>
                <a:cs typeface="Arial" panose="020B0604020202020204" pitchFamily="34" charset="0"/>
              </a:rPr>
              <a:t>Darpabet</a:t>
            </a:r>
            <a:r>
              <a:rPr lang="en-US" sz="2400" dirty="0">
                <a:latin typeface="Arial" panose="020B0604020202020204" pitchFamily="34" charset="0"/>
                <a:cs typeface="Arial" panose="020B0604020202020204" pitchFamily="34" charset="0"/>
              </a:rPr>
              <a:t> spelling of the stimulus item.  The vertical lines show where each 3-D point projects onto the familiar F1/F2 plane, with conventional quadrilateral shown for reference.  Points at F3=0 are those with no determined F3 value. As above, the outermost points (ignoring those with F3=0) are excluded for the reported robust statistics, with shading for the convex hull of the remainder.  Again, the reported volume and dispersion have been rescaled to provide consistent estimates.</a:t>
            </a:r>
          </a:p>
          <a:p>
            <a:pPr>
              <a:lnSpc>
                <a:spcPts val="2600"/>
              </a:lnSpc>
            </a:pPr>
            <a:endParaRPr lang="en-US" sz="2400" dirty="0">
              <a:latin typeface="Arial" panose="020B0604020202020204" pitchFamily="34" charset="0"/>
              <a:cs typeface="Arial" panose="020B0604020202020204" pitchFamily="34" charset="0"/>
            </a:endParaRPr>
          </a:p>
          <a:p>
            <a:pPr>
              <a:lnSpc>
                <a:spcPts val="2600"/>
              </a:lnSpc>
            </a:pPr>
            <a:r>
              <a:rPr lang="en-US" sz="2400" dirty="0">
                <a:latin typeface="Arial" panose="020B0604020202020204" pitchFamily="34" charset="0"/>
                <a:cs typeface="Arial" panose="020B0604020202020204" pitchFamily="34" charset="0"/>
              </a:rPr>
              <a:t>SpeechMark also reports formant band-widths (again, per Kent &amp; Vorperian).  This supports the identification of LPC poles as oral vs. subglottal resonances.  For adults, only SG2 is ordinarily encountered.  How-ever, for children, SG1, SG2, and SG3 may all be present (Lulich, 2010).</a:t>
            </a:r>
          </a:p>
        </p:txBody>
      </p:sp>
      <p:sp>
        <p:nvSpPr>
          <p:cNvPr id="116" name="TextBox 115">
            <a:extLst>
              <a:ext uri="{FF2B5EF4-FFF2-40B4-BE49-F238E27FC236}">
                <a16:creationId xmlns:a16="http://schemas.microsoft.com/office/drawing/2014/main" id="{05902831-D5E7-4067-9C7B-084111F37B2C}"/>
              </a:ext>
            </a:extLst>
          </p:cNvPr>
          <p:cNvSpPr txBox="1"/>
          <p:nvPr/>
        </p:nvSpPr>
        <p:spPr>
          <a:xfrm>
            <a:off x="969182" y="13574512"/>
            <a:ext cx="10863575" cy="646331"/>
          </a:xfrm>
          <a:prstGeom prst="rect">
            <a:avLst/>
          </a:prstGeom>
          <a:solidFill>
            <a:schemeClr val="accent4">
              <a:lumMod val="40000"/>
              <a:lumOff val="60000"/>
            </a:schemeClr>
          </a:solidFill>
          <a:ln w="50800"/>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3600" b="1" dirty="0">
                <a:solidFill>
                  <a:schemeClr val="tx1"/>
                </a:solidFill>
                <a:latin typeface="Arial" panose="020B0604020202020204" pitchFamily="34" charset="0"/>
                <a:cs typeface="Arial" panose="020B0604020202020204" pitchFamily="34" charset="0"/>
              </a:rPr>
              <a:t>Methods</a:t>
            </a:r>
          </a:p>
        </p:txBody>
      </p:sp>
      <p:grpSp>
        <p:nvGrpSpPr>
          <p:cNvPr id="26" name="Group 25">
            <a:extLst>
              <a:ext uri="{FF2B5EF4-FFF2-40B4-BE49-F238E27FC236}">
                <a16:creationId xmlns:a16="http://schemas.microsoft.com/office/drawing/2014/main" id="{AF3E229C-D247-4239-9E02-650B1B64B0FF}"/>
              </a:ext>
            </a:extLst>
          </p:cNvPr>
          <p:cNvGrpSpPr/>
          <p:nvPr/>
        </p:nvGrpSpPr>
        <p:grpSpPr>
          <a:xfrm>
            <a:off x="-1961606" y="3748989"/>
            <a:ext cx="51206400" cy="9424972"/>
            <a:chOff x="-1961606" y="3604940"/>
            <a:chExt cx="51206400" cy="9424972"/>
          </a:xfrm>
        </p:grpSpPr>
        <p:sp>
          <p:nvSpPr>
            <p:cNvPr id="15" name="Text Box 11"/>
            <p:cNvSpPr txBox="1">
              <a:spLocks noChangeArrowheads="1"/>
            </p:cNvSpPr>
            <p:nvPr/>
          </p:nvSpPr>
          <p:spPr bwMode="auto">
            <a:xfrm>
              <a:off x="940713" y="5135025"/>
              <a:ext cx="10871954" cy="7894887"/>
            </a:xfrm>
            <a:prstGeom prst="rect">
              <a:avLst/>
            </a:prstGeom>
            <a:ln w="50800">
              <a:headEnd/>
              <a:tailEnd/>
            </a:ln>
            <a:extLst>
              <a:ext uri="{909E8E84-426E-40dd-AFC4-6F175D3DCCD1}">
                <a14:hiddenFill xmlns="" xmlns:a14="http://schemas.microsoft.com/office/drawing/2010/main">
                  <a:solidFill>
                    <a:srgbClr val="FFFFFF"/>
                  </a:solidFill>
                </a14:hiddenFill>
              </a:ext>
            </a:extLst>
          </p:spPr>
          <p:style>
            <a:lnRef idx="2">
              <a:schemeClr val="accent4"/>
            </a:lnRef>
            <a:fillRef idx="1">
              <a:schemeClr val="lt1"/>
            </a:fillRef>
            <a:effectRef idx="0">
              <a:schemeClr val="accent4"/>
            </a:effectRef>
            <a:fontRef idx="minor">
              <a:schemeClr val="dk1"/>
            </a:fontRef>
          </p:style>
          <p:txBody>
            <a:bodyPr lIns="274320" tIns="228600" rIns="274320" bIns="228600"/>
            <a:lstStyle>
              <a:lvl1pPr eaLnBrk="0" hangingPunct="0">
                <a:tabLst>
                  <a:tab pos="508000" algn="l"/>
                </a:tabLst>
                <a:defRPr sz="3200">
                  <a:solidFill>
                    <a:schemeClr val="tx1"/>
                  </a:solidFill>
                  <a:latin typeface="Helvetica" charset="0"/>
                  <a:ea typeface="ＭＳ Ｐゴシック" charset="0"/>
                  <a:cs typeface="ＭＳ Ｐゴシック" charset="0"/>
                </a:defRPr>
              </a:lvl1pPr>
              <a:lvl2pPr marL="742950" indent="-285750" eaLnBrk="0" hangingPunct="0">
                <a:tabLst>
                  <a:tab pos="508000" algn="l"/>
                </a:tabLst>
                <a:defRPr sz="3200">
                  <a:solidFill>
                    <a:schemeClr val="tx1"/>
                  </a:solidFill>
                  <a:latin typeface="Helvetica" charset="0"/>
                  <a:ea typeface="ＭＳ Ｐゴシック" charset="0"/>
                </a:defRPr>
              </a:lvl2pPr>
              <a:lvl3pPr marL="1143000" indent="-228600" eaLnBrk="0" hangingPunct="0">
                <a:tabLst>
                  <a:tab pos="508000" algn="l"/>
                </a:tabLst>
                <a:defRPr sz="3200">
                  <a:solidFill>
                    <a:schemeClr val="tx1"/>
                  </a:solidFill>
                  <a:latin typeface="Helvetica" charset="0"/>
                  <a:ea typeface="ＭＳ Ｐゴシック" charset="0"/>
                </a:defRPr>
              </a:lvl3pPr>
              <a:lvl4pPr marL="1600200" indent="-228600" eaLnBrk="0" hangingPunct="0">
                <a:tabLst>
                  <a:tab pos="508000" algn="l"/>
                </a:tabLst>
                <a:defRPr sz="3200">
                  <a:solidFill>
                    <a:schemeClr val="tx1"/>
                  </a:solidFill>
                  <a:latin typeface="Helvetica" charset="0"/>
                  <a:ea typeface="ＭＳ Ｐゴシック" charset="0"/>
                </a:defRPr>
              </a:lvl4pPr>
              <a:lvl5pPr marL="2057400" indent="-228600" eaLnBrk="0" hangingPunct="0">
                <a:tabLst>
                  <a:tab pos="508000" algn="l"/>
                </a:tabLst>
                <a:defRPr sz="3200">
                  <a:solidFill>
                    <a:schemeClr val="tx1"/>
                  </a:solidFill>
                  <a:latin typeface="Helvetica" charset="0"/>
                  <a:ea typeface="ＭＳ Ｐゴシック" charset="0"/>
                </a:defRPr>
              </a:lvl5pPr>
              <a:lvl6pPr marL="25146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6pPr>
              <a:lvl7pPr marL="29718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7pPr>
              <a:lvl8pPr marL="34290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8pPr>
              <a:lvl9pPr marL="38862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9pPr>
            </a:lstStyle>
            <a:p>
              <a:pPr marL="342900" indent="-342900">
                <a:lnSpc>
                  <a:spcPts val="2600"/>
                </a:lnSpc>
                <a:buFont typeface="Arial" panose="020B0604020202020204" pitchFamily="34" charset="0"/>
                <a:buChar char="•"/>
              </a:pPr>
              <a:r>
                <a:rPr lang="en-US" sz="2400" dirty="0">
                  <a:latin typeface="Arial" panose="020B0604020202020204" pitchFamily="34" charset="0"/>
                  <a:ea typeface="Arial" charset="0"/>
                  <a:cs typeface="Arial" panose="020B0604020202020204" pitchFamily="34" charset="0"/>
                </a:rPr>
                <a:t>Nearly 70 years ago, Peterson and Barney (1952) published their article on vowel formant patterns in men, women, and children. </a:t>
              </a:r>
            </a:p>
            <a:p>
              <a:pPr marL="342900" indent="-342900">
                <a:lnSpc>
                  <a:spcPts val="2600"/>
                </a:lnSpc>
                <a:buFont typeface="Arial" panose="020B0604020202020204" pitchFamily="34" charset="0"/>
                <a:buChar char="•"/>
              </a:pPr>
              <a:endParaRPr lang="en-US" sz="2400" dirty="0">
                <a:latin typeface="Arial" panose="020B0604020202020204" pitchFamily="34" charset="0"/>
                <a:ea typeface="Arial" charset="0"/>
                <a:cs typeface="Arial" panose="020B0604020202020204" pitchFamily="34" charset="0"/>
              </a:endParaRPr>
            </a:p>
            <a:p>
              <a:pPr marL="342900" indent="-342900">
                <a:lnSpc>
                  <a:spcPts val="2600"/>
                </a:lnSpc>
                <a:buFont typeface="Arial" panose="020B0604020202020204" pitchFamily="34" charset="0"/>
                <a:buChar char="•"/>
              </a:pPr>
              <a:r>
                <a:rPr lang="en-US" sz="2400" dirty="0">
                  <a:latin typeface="Arial" panose="020B0604020202020204" pitchFamily="34" charset="0"/>
                  <a:ea typeface="Arial" charset="0"/>
                  <a:cs typeface="Arial" panose="020B0604020202020204" pitchFamily="34" charset="0"/>
                </a:rPr>
                <a:t>55 years after this seminal work, Vorperian and Kent (2007) identified 14 studies reporting data on mean vowel formant frequencies, but mostly not variability.  Of these, 6 included children ages 3-5 years.  </a:t>
              </a:r>
            </a:p>
            <a:p>
              <a:pPr marL="342900" indent="-342900">
                <a:lnSpc>
                  <a:spcPts val="2600"/>
                </a:lnSpc>
                <a:buFont typeface="Arial" panose="020B0604020202020204" pitchFamily="34" charset="0"/>
                <a:buChar char="•"/>
              </a:pPr>
              <a:endParaRPr lang="en-US" sz="2400" dirty="0">
                <a:latin typeface="Arial" panose="020B0604020202020204" pitchFamily="34" charset="0"/>
                <a:ea typeface="Arial" charset="0"/>
                <a:cs typeface="Arial" panose="020B0604020202020204" pitchFamily="34" charset="0"/>
              </a:endParaRPr>
            </a:p>
            <a:p>
              <a:pPr marL="342900" indent="-342900">
                <a:lnSpc>
                  <a:spcPts val="2600"/>
                </a:lnSpc>
                <a:buFont typeface="Arial" panose="020B0604020202020204" pitchFamily="34" charset="0"/>
                <a:buChar char="•"/>
              </a:pPr>
              <a:r>
                <a:rPr lang="en-US" sz="2400" dirty="0">
                  <a:latin typeface="Arial" panose="020B0604020202020204" pitchFamily="34" charset="0"/>
                  <a:ea typeface="Arial" charset="0"/>
                  <a:cs typeface="Arial" panose="020B0604020202020204" pitchFamily="34" charset="0"/>
                </a:rPr>
                <a:t>Following this time, only a few studies have focused on patterns of vowel acquisition and variability in production in this age group ( e.g., McGowan et al., 2014, Kent &amp; Vorperian, 2018, Roepke &amp; Brosseau-</a:t>
              </a:r>
              <a:r>
                <a:rPr lang="en-US" sz="2400" dirty="0" err="1">
                  <a:latin typeface="Arial" panose="020B0604020202020204" pitchFamily="34" charset="0"/>
                  <a:ea typeface="Arial" charset="0"/>
                  <a:cs typeface="Arial" panose="020B0604020202020204" pitchFamily="34" charset="0"/>
                </a:rPr>
                <a:t>Lapré</a:t>
              </a:r>
              <a:r>
                <a:rPr lang="en-US" sz="2400" dirty="0">
                  <a:latin typeface="Arial" panose="020B0604020202020204" pitchFamily="34" charset="0"/>
                  <a:ea typeface="Arial" charset="0"/>
                  <a:cs typeface="Arial" panose="020B0604020202020204" pitchFamily="34" charset="0"/>
                </a:rPr>
                <a:t>, 2021). </a:t>
              </a:r>
            </a:p>
            <a:p>
              <a:pPr marL="342900" indent="-342900">
                <a:lnSpc>
                  <a:spcPts val="2600"/>
                </a:lnSpc>
                <a:buFont typeface="Arial" panose="020B0604020202020204" pitchFamily="34" charset="0"/>
                <a:buChar char="•"/>
              </a:pPr>
              <a:endParaRPr lang="en-US" sz="2400" dirty="0">
                <a:latin typeface="Arial" panose="020B0604020202020204" pitchFamily="34" charset="0"/>
                <a:ea typeface="Arial" charset="0"/>
                <a:cs typeface="Arial" panose="020B0604020202020204" pitchFamily="34" charset="0"/>
              </a:endParaRPr>
            </a:p>
            <a:p>
              <a:pPr marL="342900" indent="-342900">
                <a:lnSpc>
                  <a:spcPts val="2600"/>
                </a:lnSpc>
                <a:buFont typeface="Arial" panose="020B0604020202020204" pitchFamily="34" charset="0"/>
                <a:buChar char="•"/>
              </a:pPr>
              <a:r>
                <a:rPr lang="en-US" sz="2400" dirty="0">
                  <a:latin typeface="Arial" panose="020B0604020202020204" pitchFamily="34" charset="0"/>
                  <a:ea typeface="Arial" charset="0"/>
                  <a:cs typeface="Arial" panose="020B0604020202020204" pitchFamily="34" charset="0"/>
                </a:rPr>
                <a:t>Investigation measuring vowel production broadly in the preschool age population is needed to best understand the range of formant values that typically occur during the early years of speech development and the nature of deviations present in disordered speech that affect intelligibility.  </a:t>
              </a:r>
            </a:p>
            <a:p>
              <a:pPr marL="342900" indent="-342900">
                <a:lnSpc>
                  <a:spcPts val="2600"/>
                </a:lnSpc>
                <a:buFont typeface="Arial" panose="020B0604020202020204" pitchFamily="34" charset="0"/>
                <a:buChar char="•"/>
              </a:pPr>
              <a:endParaRPr lang="en-US" sz="2400" dirty="0">
                <a:latin typeface="Arial" panose="020B0604020202020204" pitchFamily="34" charset="0"/>
                <a:ea typeface="Arial" charset="0"/>
                <a:cs typeface="Arial" panose="020B0604020202020204" pitchFamily="34" charset="0"/>
              </a:endParaRPr>
            </a:p>
            <a:p>
              <a:pPr marL="342900" indent="-342900">
                <a:lnSpc>
                  <a:spcPts val="2600"/>
                </a:lnSpc>
                <a:buFont typeface="Arial" panose="020B0604020202020204" pitchFamily="34" charset="0"/>
                <a:buChar char="•"/>
              </a:pPr>
              <a:r>
                <a:rPr lang="en-US" sz="2400" dirty="0">
                  <a:latin typeface="Arial" panose="020B0604020202020204" pitchFamily="34" charset="0"/>
                  <a:ea typeface="Arial" charset="0"/>
                  <a:cs typeface="Arial" panose="020B0604020202020204" pitchFamily="34" charset="0"/>
                </a:rPr>
                <a:t>The time, training, and labor-intensive nature of measuring F1/F2 values by hand impedes the ability for larger scale studies.</a:t>
              </a:r>
            </a:p>
            <a:p>
              <a:pPr marL="342900" indent="-342900">
                <a:lnSpc>
                  <a:spcPts val="2600"/>
                </a:lnSpc>
                <a:buFont typeface="Arial" panose="020B0604020202020204" pitchFamily="34" charset="0"/>
                <a:buChar char="•"/>
              </a:pPr>
              <a:endParaRPr lang="en-US" sz="2400" dirty="0">
                <a:latin typeface="Arial" panose="020B0604020202020204" pitchFamily="34" charset="0"/>
                <a:ea typeface="Arial" charset="0"/>
                <a:cs typeface="Arial" panose="020B0604020202020204" pitchFamily="34" charset="0"/>
              </a:endParaRPr>
            </a:p>
            <a:p>
              <a:pPr marL="342900" indent="-342900">
                <a:lnSpc>
                  <a:spcPts val="2600"/>
                </a:lnSpc>
                <a:buFont typeface="Arial" panose="020B0604020202020204" pitchFamily="34" charset="0"/>
                <a:buChar char="•"/>
              </a:pPr>
              <a:r>
                <a:rPr lang="en-US" sz="2400" dirty="0">
                  <a:latin typeface="Arial" panose="020B0604020202020204" pitchFamily="34" charset="0"/>
                  <a:ea typeface="Arial" charset="0"/>
                  <a:cs typeface="Arial" panose="020B0604020202020204" pitchFamily="34" charset="0"/>
                </a:rPr>
                <a:t>More recently, advanced computational approaches have enabled more efficient data analysis making it possible to investigate larger and more diverse groups of young children.  </a:t>
              </a:r>
              <a:endParaRPr lang="fr-FR" sz="2400" dirty="0">
                <a:latin typeface="Arial" panose="020B0604020202020204" pitchFamily="34" charset="0"/>
                <a:ea typeface="Arial" charset="0"/>
                <a:cs typeface="Arial" panose="020B0604020202020204" pitchFamily="34" charset="0"/>
              </a:endParaRPr>
            </a:p>
          </p:txBody>
        </p:sp>
        <p:sp>
          <p:nvSpPr>
            <p:cNvPr id="17" name="TextBox 16"/>
            <p:cNvSpPr txBox="1"/>
            <p:nvPr/>
          </p:nvSpPr>
          <p:spPr>
            <a:xfrm>
              <a:off x="949162" y="4445580"/>
              <a:ext cx="10871954" cy="646331"/>
            </a:xfrm>
            <a:prstGeom prst="rect">
              <a:avLst/>
            </a:prstGeom>
            <a:solidFill>
              <a:schemeClr val="accent4">
                <a:lumMod val="40000"/>
                <a:lumOff val="60000"/>
              </a:schemeClr>
            </a:solidFill>
            <a:ln w="50800"/>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3600" b="1" dirty="0">
                  <a:solidFill>
                    <a:schemeClr val="tx1"/>
                  </a:solidFill>
                  <a:latin typeface="Arial" panose="020B0604020202020204" pitchFamily="34" charset="0"/>
                  <a:cs typeface="Arial" panose="020B0604020202020204" pitchFamily="34" charset="0"/>
                </a:rPr>
                <a:t>Background</a:t>
              </a:r>
            </a:p>
          </p:txBody>
        </p:sp>
        <p:sp>
          <p:nvSpPr>
            <p:cNvPr id="65" name="Rectangle 7">
              <a:extLst>
                <a:ext uri="{FF2B5EF4-FFF2-40B4-BE49-F238E27FC236}">
                  <a16:creationId xmlns:a16="http://schemas.microsoft.com/office/drawing/2014/main" id="{31C7D510-920E-44AA-A758-3682AB4E5D53}"/>
                </a:ext>
              </a:extLst>
            </p:cNvPr>
            <p:cNvSpPr>
              <a:spLocks noChangeArrowheads="1"/>
            </p:cNvSpPr>
            <p:nvPr/>
          </p:nvSpPr>
          <p:spPr bwMode="auto">
            <a:xfrm>
              <a:off x="-1961606" y="3604940"/>
              <a:ext cx="51206400" cy="76944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lgn="ctr"/>
              <a:r>
                <a:rPr lang="en-US" sz="4400" baseline="30000" dirty="0">
                  <a:latin typeface="Arial"/>
                  <a:cs typeface="Arial"/>
                </a:rPr>
                <a:t>1</a:t>
              </a:r>
              <a:r>
                <a:rPr lang="en-US" sz="4400" dirty="0">
                  <a:latin typeface="Arial"/>
                  <a:cs typeface="Arial"/>
                </a:rPr>
                <a:t>Northwestern University, </a:t>
              </a:r>
              <a:r>
                <a:rPr lang="en-US" sz="4400" baseline="30000" dirty="0">
                  <a:latin typeface="Arial"/>
                  <a:cs typeface="Arial"/>
                </a:rPr>
                <a:t>2</a:t>
              </a:r>
              <a:r>
                <a:rPr lang="en-US" sz="4400" dirty="0">
                  <a:latin typeface="Arial"/>
                  <a:cs typeface="Arial"/>
                </a:rPr>
                <a:t>University of Illinois Urbana Champaign, </a:t>
              </a:r>
              <a:r>
                <a:rPr lang="en-US" sz="4400" baseline="30000" dirty="0">
                  <a:latin typeface="Arial"/>
                  <a:cs typeface="Arial"/>
                </a:rPr>
                <a:t>3</a:t>
              </a:r>
              <a:r>
                <a:rPr lang="en-US" sz="4400" dirty="0">
                  <a:latin typeface="Arial"/>
                  <a:cs typeface="Arial"/>
                </a:rPr>
                <a:t>Speech Technologies &amp; Applied Research Corp.</a:t>
              </a:r>
            </a:p>
          </p:txBody>
        </p:sp>
      </p:grpSp>
      <p:sp>
        <p:nvSpPr>
          <p:cNvPr id="97" name="Text Box 179">
            <a:extLst>
              <a:ext uri="{FF2B5EF4-FFF2-40B4-BE49-F238E27FC236}">
                <a16:creationId xmlns:a16="http://schemas.microsoft.com/office/drawing/2014/main" id="{A6210EF5-D845-4719-BE37-0F390EFD5231}"/>
              </a:ext>
            </a:extLst>
          </p:cNvPr>
          <p:cNvSpPr txBox="1">
            <a:spLocks noChangeArrowheads="1"/>
          </p:cNvSpPr>
          <p:nvPr/>
        </p:nvSpPr>
        <p:spPr bwMode="auto">
          <a:xfrm>
            <a:off x="25384835" y="5279074"/>
            <a:ext cx="6038059" cy="5614476"/>
          </a:xfrm>
          <a:prstGeom prst="rect">
            <a:avLst/>
          </a:prstGeom>
          <a:noFill/>
          <a:ln w="50800">
            <a:solidFill>
              <a:schemeClr val="accent4"/>
            </a:solidFill>
            <a:miter lim="800000"/>
            <a:headEnd/>
            <a:tailEnd/>
          </a:ln>
          <a:extLst>
            <a:ext uri="{909E8E84-426E-40dd-AFC4-6F175D3DCCD1}">
              <a14:hiddenFill xmlns="" xmlns:a14="http://schemas.microsoft.com/office/drawing/2010/main">
                <a:solidFill>
                  <a:srgbClr val="FFFFFF"/>
                </a:solidFill>
              </a14:hiddenFill>
            </a:ext>
          </a:extLst>
        </p:spPr>
        <p:txBody>
          <a:bodyPr lIns="274320" tIns="137160" rIns="274320" bIns="137160"/>
          <a:lstStyle>
            <a:lvl1pPr eaLnBrk="0" hangingPunct="0">
              <a:tabLst>
                <a:tab pos="508000" algn="l"/>
              </a:tabLst>
              <a:defRPr sz="3200">
                <a:solidFill>
                  <a:schemeClr val="tx1"/>
                </a:solidFill>
                <a:latin typeface="Helvetica" charset="0"/>
                <a:ea typeface="ＭＳ Ｐゴシック" charset="0"/>
                <a:cs typeface="ＭＳ Ｐゴシック" charset="0"/>
              </a:defRPr>
            </a:lvl1pPr>
            <a:lvl2pPr marL="742950" indent="-285750" eaLnBrk="0" hangingPunct="0">
              <a:tabLst>
                <a:tab pos="508000" algn="l"/>
              </a:tabLst>
              <a:defRPr sz="3200">
                <a:solidFill>
                  <a:schemeClr val="tx1"/>
                </a:solidFill>
                <a:latin typeface="Helvetica" charset="0"/>
                <a:ea typeface="ＭＳ Ｐゴシック" charset="0"/>
              </a:defRPr>
            </a:lvl2pPr>
            <a:lvl3pPr marL="1143000" indent="-228600" eaLnBrk="0" hangingPunct="0">
              <a:tabLst>
                <a:tab pos="508000" algn="l"/>
              </a:tabLst>
              <a:defRPr sz="3200">
                <a:solidFill>
                  <a:schemeClr val="tx1"/>
                </a:solidFill>
                <a:latin typeface="Helvetica" charset="0"/>
                <a:ea typeface="ＭＳ Ｐゴシック" charset="0"/>
              </a:defRPr>
            </a:lvl3pPr>
            <a:lvl4pPr marL="1600200" indent="-228600" eaLnBrk="0" hangingPunct="0">
              <a:tabLst>
                <a:tab pos="508000" algn="l"/>
              </a:tabLst>
              <a:defRPr sz="3200">
                <a:solidFill>
                  <a:schemeClr val="tx1"/>
                </a:solidFill>
                <a:latin typeface="Helvetica" charset="0"/>
                <a:ea typeface="ＭＳ Ｐゴシック" charset="0"/>
              </a:defRPr>
            </a:lvl4pPr>
            <a:lvl5pPr marL="2057400" indent="-228600" eaLnBrk="0" hangingPunct="0">
              <a:tabLst>
                <a:tab pos="508000" algn="l"/>
              </a:tabLst>
              <a:defRPr sz="3200">
                <a:solidFill>
                  <a:schemeClr val="tx1"/>
                </a:solidFill>
                <a:latin typeface="Helvetica" charset="0"/>
                <a:ea typeface="ＭＳ Ｐゴシック" charset="0"/>
              </a:defRPr>
            </a:lvl5pPr>
            <a:lvl6pPr marL="25146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6pPr>
            <a:lvl7pPr marL="29718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7pPr>
            <a:lvl8pPr marL="34290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8pPr>
            <a:lvl9pPr marL="38862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9pPr>
          </a:lstStyle>
          <a:p>
            <a:pPr eaLnBrk="1" hangingPunct="1">
              <a:lnSpc>
                <a:spcPts val="2600"/>
              </a:lnSpc>
              <a:spcBef>
                <a:spcPts val="0"/>
              </a:spcBef>
              <a:spcAft>
                <a:spcPts val="1800"/>
              </a:spcAft>
            </a:pPr>
            <a:r>
              <a:rPr lang="en-US" sz="2400" b="1" i="1" dirty="0">
                <a:latin typeface="Arial" panose="020B0604020202020204" pitchFamily="34" charset="0"/>
                <a:cs typeface="Arial" pitchFamily="34" charset="0"/>
              </a:rPr>
              <a:t>Top</a:t>
            </a:r>
            <a:r>
              <a:rPr lang="en-US" sz="2400" b="1" dirty="0">
                <a:latin typeface="Arial" panose="020B0604020202020204" pitchFamily="34" charset="0"/>
                <a:cs typeface="Arial" pitchFamily="34" charset="0"/>
              </a:rPr>
              <a:t>: </a:t>
            </a:r>
            <a:r>
              <a:rPr lang="en-US" sz="2400" dirty="0">
                <a:latin typeface="Arial" panose="020B0604020202020204" pitchFamily="34" charset="0"/>
                <a:cs typeface="Arial" pitchFamily="34" charset="0"/>
              </a:rPr>
              <a:t>Waveform, SpeechMark syllabic segment, and small window about vowel-LM within segment.</a:t>
            </a:r>
          </a:p>
          <a:p>
            <a:pPr eaLnBrk="1" hangingPunct="1">
              <a:lnSpc>
                <a:spcPts val="2600"/>
              </a:lnSpc>
              <a:spcBef>
                <a:spcPts val="0"/>
              </a:spcBef>
              <a:spcAft>
                <a:spcPts val="1800"/>
              </a:spcAft>
            </a:pPr>
            <a:r>
              <a:rPr lang="en-US" sz="2400" b="1" i="1" dirty="0">
                <a:latin typeface="Arial" panose="020B0604020202020204" pitchFamily="34" charset="0"/>
                <a:cs typeface="Arial" pitchFamily="34" charset="0"/>
              </a:rPr>
              <a:t>Mid</a:t>
            </a:r>
            <a:r>
              <a:rPr lang="en-US" sz="2400" b="1" dirty="0">
                <a:latin typeface="Arial" panose="020B0604020202020204" pitchFamily="34" charset="0"/>
                <a:cs typeface="Arial" pitchFamily="34" charset="0"/>
              </a:rPr>
              <a:t>:</a:t>
            </a:r>
            <a:r>
              <a:rPr lang="en-US" sz="2400" dirty="0">
                <a:latin typeface="Arial" panose="020B0604020202020204" pitchFamily="34" charset="0"/>
                <a:cs typeface="Arial" pitchFamily="34" charset="0"/>
              </a:rPr>
              <a:t> LPC spectrum and poles (</a:t>
            </a:r>
            <a:r>
              <a:rPr lang="en-US" sz="2400" i="1" dirty="0">
                <a:latin typeface="Arial" panose="020B0604020202020204" pitchFamily="34" charset="0"/>
                <a:cs typeface="Arial" pitchFamily="34" charset="0"/>
              </a:rPr>
              <a:t>solid, </a:t>
            </a:r>
            <a:r>
              <a:rPr lang="en-US" sz="4800" i="1" dirty="0">
                <a:latin typeface="Arial" panose="020B0604020202020204" pitchFamily="34" charset="0"/>
                <a:cs typeface="Arial" pitchFamily="34" charset="0"/>
              </a:rPr>
              <a:t>.</a:t>
            </a:r>
            <a:r>
              <a:rPr lang="en-US" sz="2400" dirty="0">
                <a:latin typeface="Arial" panose="020B0604020202020204" pitchFamily="34" charset="0"/>
                <a:cs typeface="Arial" pitchFamily="34" charset="0"/>
              </a:rPr>
              <a:t>) ; F0 (</a:t>
            </a:r>
            <a:r>
              <a:rPr lang="en-US" sz="2400" i="1" dirty="0">
                <a:latin typeface="Arial" panose="020B0604020202020204" pitchFamily="34" charset="0"/>
                <a:cs typeface="Arial" pitchFamily="34" charset="0"/>
              </a:rPr>
              <a:t>red circle</a:t>
            </a:r>
            <a:r>
              <a:rPr lang="en-US" sz="2400" dirty="0">
                <a:latin typeface="Arial" panose="020B0604020202020204" pitchFamily="34" charset="0"/>
                <a:cs typeface="Arial" pitchFamily="34" charset="0"/>
              </a:rPr>
              <a:t>); formant spectrum and identified formants (</a:t>
            </a:r>
            <a:r>
              <a:rPr lang="en-US" sz="2400" i="1" dirty="0">
                <a:latin typeface="Arial" panose="020B0604020202020204" pitchFamily="34" charset="0"/>
                <a:cs typeface="Arial" pitchFamily="34" charset="0"/>
              </a:rPr>
              <a:t>dashed</a:t>
            </a:r>
            <a:r>
              <a:rPr lang="en-US" sz="2400" dirty="0">
                <a:latin typeface="Arial" panose="020B0604020202020204" pitchFamily="34" charset="0"/>
                <a:cs typeface="Arial" pitchFamily="34" charset="0"/>
              </a:rPr>
              <a:t>, +); likely subglottal resonances (x).</a:t>
            </a:r>
          </a:p>
          <a:p>
            <a:pPr eaLnBrk="1" hangingPunct="1">
              <a:lnSpc>
                <a:spcPts val="2600"/>
              </a:lnSpc>
              <a:spcBef>
                <a:spcPts val="0"/>
              </a:spcBef>
              <a:spcAft>
                <a:spcPts val="1800"/>
              </a:spcAft>
            </a:pPr>
            <a:r>
              <a:rPr lang="en-US" sz="2400" b="1" i="1" dirty="0">
                <a:latin typeface="Arial" panose="020B0604020202020204" pitchFamily="34" charset="0"/>
                <a:cs typeface="Arial" pitchFamily="34" charset="0"/>
              </a:rPr>
              <a:t>LL</a:t>
            </a:r>
            <a:r>
              <a:rPr lang="en-US" sz="2400" b="1" dirty="0">
                <a:latin typeface="Arial" panose="020B0604020202020204" pitchFamily="34" charset="0"/>
                <a:cs typeface="Arial" pitchFamily="34" charset="0"/>
              </a:rPr>
              <a:t>: </a:t>
            </a:r>
            <a:r>
              <a:rPr lang="en-US" sz="2400" dirty="0">
                <a:latin typeface="Arial" panose="020B0604020202020204" pitchFamily="34" charset="0"/>
                <a:cs typeface="Arial" pitchFamily="34" charset="0"/>
              </a:rPr>
              <a:t>Z-plane of unit circle (</a:t>
            </a:r>
            <a:r>
              <a:rPr lang="en-US" sz="2400" i="1" dirty="0">
                <a:latin typeface="Arial" panose="020B0604020202020204" pitchFamily="34" charset="0"/>
                <a:cs typeface="Arial" pitchFamily="34" charset="0"/>
              </a:rPr>
              <a:t>solid</a:t>
            </a:r>
            <a:r>
              <a:rPr lang="en-US" sz="2400" dirty="0">
                <a:latin typeface="Arial" panose="020B0604020202020204" pitchFamily="34" charset="0"/>
                <a:cs typeface="Arial" pitchFamily="34" charset="0"/>
              </a:rPr>
              <a:t>); positions of poles (+); formants and frequency boundaries (</a:t>
            </a:r>
            <a:r>
              <a:rPr lang="en-US" sz="2400" i="1" dirty="0">
                <a:latin typeface="Arial" panose="020B0604020202020204" pitchFamily="34" charset="0"/>
                <a:cs typeface="Arial" pitchFamily="34" charset="0"/>
              </a:rPr>
              <a:t>color</a:t>
            </a:r>
            <a:r>
              <a:rPr lang="en-US" sz="2400" dirty="0">
                <a:latin typeface="Arial" panose="020B0604020202020204" pitchFamily="34" charset="0"/>
                <a:cs typeface="Arial" pitchFamily="34" charset="0"/>
              </a:rPr>
              <a:t>); bandwidth boundaries (</a:t>
            </a:r>
            <a:r>
              <a:rPr lang="en-US" sz="2400" i="1" dirty="0">
                <a:latin typeface="Arial" panose="020B0604020202020204" pitchFamily="34" charset="0"/>
                <a:cs typeface="Arial" pitchFamily="34" charset="0"/>
              </a:rPr>
              <a:t>dotted</a:t>
            </a:r>
            <a:r>
              <a:rPr lang="en-US" sz="2400" dirty="0">
                <a:latin typeface="Arial" panose="020B0604020202020204" pitchFamily="34" charset="0"/>
                <a:cs typeface="Arial" pitchFamily="34" charset="0"/>
              </a:rPr>
              <a:t>).</a:t>
            </a:r>
          </a:p>
          <a:p>
            <a:pPr eaLnBrk="1" hangingPunct="1">
              <a:lnSpc>
                <a:spcPts val="2600"/>
              </a:lnSpc>
              <a:spcBef>
                <a:spcPts val="0"/>
              </a:spcBef>
            </a:pPr>
            <a:r>
              <a:rPr lang="en-US" sz="2400" b="1" i="1" dirty="0">
                <a:latin typeface="Arial" panose="020B0604020202020204" pitchFamily="34" charset="0"/>
                <a:cs typeface="Arial" pitchFamily="34" charset="0"/>
              </a:rPr>
              <a:t>LR</a:t>
            </a:r>
            <a:r>
              <a:rPr lang="en-US" sz="2400" b="1" dirty="0">
                <a:latin typeface="Arial" panose="020B0604020202020204" pitchFamily="34" charset="0"/>
                <a:cs typeface="Arial" pitchFamily="34" charset="0"/>
              </a:rPr>
              <a:t>:</a:t>
            </a:r>
            <a:r>
              <a:rPr lang="en-US" sz="2400" dirty="0">
                <a:latin typeface="Arial" panose="020B0604020202020204" pitchFamily="34" charset="0"/>
                <a:cs typeface="Arial" pitchFamily="34" charset="0"/>
              </a:rPr>
              <a:t> Location of identified (F1,F2) (*); fiducial boundaries of a conventional (F1,F2) quadrilateral (</a:t>
            </a:r>
            <a:r>
              <a:rPr lang="en-US" sz="2400" i="1" dirty="0">
                <a:latin typeface="Arial" panose="020B0604020202020204" pitchFamily="34" charset="0"/>
                <a:cs typeface="Arial" pitchFamily="34" charset="0"/>
              </a:rPr>
              <a:t>dotted</a:t>
            </a:r>
            <a:r>
              <a:rPr lang="en-US" sz="2400" dirty="0">
                <a:latin typeface="Arial" panose="020B0604020202020204" pitchFamily="34" charset="0"/>
                <a:cs typeface="Arial" pitchFamily="34" charset="0"/>
              </a:rPr>
              <a:t>).</a:t>
            </a:r>
          </a:p>
        </p:txBody>
      </p:sp>
      <p:sp>
        <p:nvSpPr>
          <p:cNvPr id="12" name="TextBox 11"/>
          <p:cNvSpPr txBox="1"/>
          <p:nvPr/>
        </p:nvSpPr>
        <p:spPr>
          <a:xfrm>
            <a:off x="12845545" y="9565192"/>
            <a:ext cx="184666" cy="1415772"/>
          </a:xfrm>
          <a:prstGeom prst="rect">
            <a:avLst/>
          </a:prstGeom>
          <a:noFill/>
        </p:spPr>
        <p:txBody>
          <a:bodyPr wrap="none" rtlCol="0">
            <a:spAutoFit/>
          </a:bodyPr>
          <a:lstStyle/>
          <a:p>
            <a:pPr algn="ctr"/>
            <a:endParaRPr lang="en-US" dirty="0">
              <a:latin typeface="Arial" panose="020B0604020202020204" pitchFamily="34" charset="0"/>
              <a:cs typeface="Arial" panose="020B0604020202020204" pitchFamily="34" charset="0"/>
            </a:endParaRPr>
          </a:p>
        </p:txBody>
      </p:sp>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0785" y="493879"/>
            <a:ext cx="4748782" cy="2842776"/>
          </a:xfrm>
          <a:prstGeom prst="rect">
            <a:avLst/>
          </a:prstGeom>
        </p:spPr>
      </p:pic>
      <p:sp>
        <p:nvSpPr>
          <p:cNvPr id="16" name="Text Box 179"/>
          <p:cNvSpPr txBox="1">
            <a:spLocks noChangeArrowheads="1"/>
          </p:cNvSpPr>
          <p:nvPr/>
        </p:nvSpPr>
        <p:spPr bwMode="auto">
          <a:xfrm>
            <a:off x="969181" y="14214684"/>
            <a:ext cx="10863575" cy="10305192"/>
          </a:xfrm>
          <a:prstGeom prst="rect">
            <a:avLst/>
          </a:prstGeom>
          <a:noFill/>
          <a:ln w="50800">
            <a:solidFill>
              <a:schemeClr val="accent4"/>
            </a:solidFill>
            <a:miter lim="800000"/>
            <a:headEnd/>
            <a:tailEnd/>
          </a:ln>
          <a:extLst>
            <a:ext uri="{909E8E84-426E-40dd-AFC4-6F175D3DCCD1}">
              <a14:hiddenFill xmlns="" xmlns:a14="http://schemas.microsoft.com/office/drawing/2010/main">
                <a:solidFill>
                  <a:srgbClr val="FFFFFF"/>
                </a:solidFill>
              </a14:hiddenFill>
            </a:ext>
          </a:extLst>
        </p:spPr>
        <p:txBody>
          <a:bodyPr lIns="274320" tIns="137160" rIns="274320" bIns="137160"/>
          <a:lstStyle>
            <a:lvl1pPr eaLnBrk="0" hangingPunct="0">
              <a:tabLst>
                <a:tab pos="508000" algn="l"/>
              </a:tabLst>
              <a:defRPr sz="3200">
                <a:solidFill>
                  <a:schemeClr val="tx1"/>
                </a:solidFill>
                <a:latin typeface="Helvetica" charset="0"/>
                <a:ea typeface="ＭＳ Ｐゴシック" charset="0"/>
                <a:cs typeface="ＭＳ Ｐゴシック" charset="0"/>
              </a:defRPr>
            </a:lvl1pPr>
            <a:lvl2pPr marL="742950" indent="-285750" eaLnBrk="0" hangingPunct="0">
              <a:tabLst>
                <a:tab pos="508000" algn="l"/>
              </a:tabLst>
              <a:defRPr sz="3200">
                <a:solidFill>
                  <a:schemeClr val="tx1"/>
                </a:solidFill>
                <a:latin typeface="Helvetica" charset="0"/>
                <a:ea typeface="ＭＳ Ｐゴシック" charset="0"/>
              </a:defRPr>
            </a:lvl2pPr>
            <a:lvl3pPr marL="1143000" indent="-228600" eaLnBrk="0" hangingPunct="0">
              <a:tabLst>
                <a:tab pos="508000" algn="l"/>
              </a:tabLst>
              <a:defRPr sz="3200">
                <a:solidFill>
                  <a:schemeClr val="tx1"/>
                </a:solidFill>
                <a:latin typeface="Helvetica" charset="0"/>
                <a:ea typeface="ＭＳ Ｐゴシック" charset="0"/>
              </a:defRPr>
            </a:lvl3pPr>
            <a:lvl4pPr marL="1600200" indent="-228600" eaLnBrk="0" hangingPunct="0">
              <a:tabLst>
                <a:tab pos="508000" algn="l"/>
              </a:tabLst>
              <a:defRPr sz="3200">
                <a:solidFill>
                  <a:schemeClr val="tx1"/>
                </a:solidFill>
                <a:latin typeface="Helvetica" charset="0"/>
                <a:ea typeface="ＭＳ Ｐゴシック" charset="0"/>
              </a:defRPr>
            </a:lvl4pPr>
            <a:lvl5pPr marL="2057400" indent="-228600" eaLnBrk="0" hangingPunct="0">
              <a:tabLst>
                <a:tab pos="508000" algn="l"/>
              </a:tabLst>
              <a:defRPr sz="3200">
                <a:solidFill>
                  <a:schemeClr val="tx1"/>
                </a:solidFill>
                <a:latin typeface="Helvetica" charset="0"/>
                <a:ea typeface="ＭＳ Ｐゴシック" charset="0"/>
              </a:defRPr>
            </a:lvl5pPr>
            <a:lvl6pPr marL="25146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6pPr>
            <a:lvl7pPr marL="29718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7pPr>
            <a:lvl8pPr marL="34290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8pPr>
            <a:lvl9pPr marL="38862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9pPr>
          </a:lstStyle>
          <a:p>
            <a:pPr eaLnBrk="1" hangingPunct="1">
              <a:spcBef>
                <a:spcPts val="0"/>
              </a:spcBef>
            </a:pPr>
            <a:endParaRPr lang="en-US" sz="2400" b="1" dirty="0">
              <a:latin typeface="Arial" panose="020B0604020202020204" pitchFamily="34" charset="0"/>
              <a:ea typeface="Arial" charset="0"/>
              <a:cs typeface="Arial" panose="020B0604020202020204" pitchFamily="34" charset="0"/>
            </a:endParaRPr>
          </a:p>
          <a:p>
            <a:pPr eaLnBrk="1" hangingPunct="1">
              <a:spcBef>
                <a:spcPts val="0"/>
              </a:spcBef>
            </a:pPr>
            <a:endParaRPr lang="en-US" sz="2400" dirty="0">
              <a:latin typeface="Arial" panose="020B0604020202020204" pitchFamily="34" charset="0"/>
              <a:ea typeface="Arial" charset="0"/>
              <a:cs typeface="Arial" panose="020B0604020202020204" pitchFamily="34" charset="0"/>
            </a:endParaRPr>
          </a:p>
        </p:txBody>
      </p:sp>
      <p:grpSp>
        <p:nvGrpSpPr>
          <p:cNvPr id="33" name="Group 32"/>
          <p:cNvGrpSpPr/>
          <p:nvPr/>
        </p:nvGrpSpPr>
        <p:grpSpPr>
          <a:xfrm>
            <a:off x="31971907" y="30479999"/>
            <a:ext cx="11322524" cy="2125285"/>
            <a:chOff x="30324058" y="29329266"/>
            <a:chExt cx="10972800" cy="3153398"/>
          </a:xfrm>
        </p:grpSpPr>
        <p:sp>
          <p:nvSpPr>
            <p:cNvPr id="23" name="Text Box 179"/>
            <p:cNvSpPr txBox="1">
              <a:spLocks noChangeArrowheads="1"/>
            </p:cNvSpPr>
            <p:nvPr/>
          </p:nvSpPr>
          <p:spPr bwMode="auto">
            <a:xfrm>
              <a:off x="30324058" y="29443732"/>
              <a:ext cx="10972800" cy="3038932"/>
            </a:xfrm>
            <a:prstGeom prst="rect">
              <a:avLst/>
            </a:prstGeom>
            <a:noFill/>
            <a:ln w="50800">
              <a:solidFill>
                <a:schemeClr val="accent4"/>
              </a:solidFill>
              <a:miter lim="800000"/>
              <a:headEnd/>
              <a:tailEnd/>
            </a:ln>
            <a:extLst>
              <a:ext uri="{909E8E84-426E-40dd-AFC4-6F175D3DCCD1}">
                <a14:hiddenFill xmlns="" xmlns:a14="http://schemas.microsoft.com/office/drawing/2010/main">
                  <a:solidFill>
                    <a:srgbClr val="FFFFFF"/>
                  </a:solidFill>
                </a14:hiddenFill>
              </a:ext>
            </a:extLst>
          </p:spPr>
          <p:txBody>
            <a:bodyPr lIns="274320" tIns="137160" rIns="274320" bIns="137160"/>
            <a:lstStyle>
              <a:lvl1pPr eaLnBrk="0" hangingPunct="0">
                <a:tabLst>
                  <a:tab pos="508000" algn="l"/>
                </a:tabLst>
                <a:defRPr sz="3200">
                  <a:solidFill>
                    <a:schemeClr val="tx1"/>
                  </a:solidFill>
                  <a:latin typeface="Helvetica" charset="0"/>
                  <a:ea typeface="ＭＳ Ｐゴシック" charset="0"/>
                  <a:cs typeface="ＭＳ Ｐゴシック" charset="0"/>
                </a:defRPr>
              </a:lvl1pPr>
              <a:lvl2pPr marL="742950" indent="-285750" eaLnBrk="0" hangingPunct="0">
                <a:tabLst>
                  <a:tab pos="508000" algn="l"/>
                </a:tabLst>
                <a:defRPr sz="3200">
                  <a:solidFill>
                    <a:schemeClr val="tx1"/>
                  </a:solidFill>
                  <a:latin typeface="Helvetica" charset="0"/>
                  <a:ea typeface="ＭＳ Ｐゴシック" charset="0"/>
                </a:defRPr>
              </a:lvl2pPr>
              <a:lvl3pPr marL="1143000" indent="-228600" eaLnBrk="0" hangingPunct="0">
                <a:tabLst>
                  <a:tab pos="508000" algn="l"/>
                </a:tabLst>
                <a:defRPr sz="3200">
                  <a:solidFill>
                    <a:schemeClr val="tx1"/>
                  </a:solidFill>
                  <a:latin typeface="Helvetica" charset="0"/>
                  <a:ea typeface="ＭＳ Ｐゴシック" charset="0"/>
                </a:defRPr>
              </a:lvl3pPr>
              <a:lvl4pPr marL="1600200" indent="-228600" eaLnBrk="0" hangingPunct="0">
                <a:tabLst>
                  <a:tab pos="508000" algn="l"/>
                </a:tabLst>
                <a:defRPr sz="3200">
                  <a:solidFill>
                    <a:schemeClr val="tx1"/>
                  </a:solidFill>
                  <a:latin typeface="Helvetica" charset="0"/>
                  <a:ea typeface="ＭＳ Ｐゴシック" charset="0"/>
                </a:defRPr>
              </a:lvl4pPr>
              <a:lvl5pPr marL="2057400" indent="-228600" eaLnBrk="0" hangingPunct="0">
                <a:tabLst>
                  <a:tab pos="508000" algn="l"/>
                </a:tabLst>
                <a:defRPr sz="3200">
                  <a:solidFill>
                    <a:schemeClr val="tx1"/>
                  </a:solidFill>
                  <a:latin typeface="Helvetica" charset="0"/>
                  <a:ea typeface="ＭＳ Ｐゴシック" charset="0"/>
                </a:defRPr>
              </a:lvl5pPr>
              <a:lvl6pPr marL="25146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6pPr>
              <a:lvl7pPr marL="29718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7pPr>
              <a:lvl8pPr marL="34290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8pPr>
              <a:lvl9pPr marL="38862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9pPr>
            </a:lstStyle>
            <a:p>
              <a:pPr algn="just" eaLnBrk="1" hangingPunct="1"/>
              <a:endParaRPr lang="en-US" sz="2100" u="sng" dirty="0">
                <a:latin typeface="Arial" panose="020B0604020202020204" pitchFamily="34" charset="0"/>
                <a:cs typeface="Arial" panose="020B0604020202020204" pitchFamily="34" charset="0"/>
              </a:endParaRPr>
            </a:p>
          </p:txBody>
        </p:sp>
        <p:sp>
          <p:nvSpPr>
            <p:cNvPr id="57" name="TextBox 56"/>
            <p:cNvSpPr txBox="1"/>
            <p:nvPr/>
          </p:nvSpPr>
          <p:spPr>
            <a:xfrm>
              <a:off x="30324058" y="29329266"/>
              <a:ext cx="10972800" cy="816444"/>
            </a:xfrm>
            <a:prstGeom prst="rect">
              <a:avLst/>
            </a:prstGeom>
            <a:solidFill>
              <a:schemeClr val="accent4">
                <a:lumMod val="40000"/>
                <a:lumOff val="60000"/>
              </a:schemeClr>
            </a:solidFill>
            <a:ln w="50800"/>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3200" b="1" dirty="0">
                  <a:latin typeface="Arial" panose="020B0604020202020204" pitchFamily="34" charset="0"/>
                  <a:cs typeface="Arial" panose="020B0604020202020204" pitchFamily="34" charset="0"/>
                </a:rPr>
                <a:t>Acknowledgements</a:t>
              </a:r>
            </a:p>
          </p:txBody>
        </p:sp>
      </p:grpSp>
      <p:sp>
        <p:nvSpPr>
          <p:cNvPr id="6" name="TextBox 6"/>
          <p:cNvSpPr txBox="1">
            <a:spLocks noChangeArrowheads="1"/>
          </p:cNvSpPr>
          <p:nvPr/>
        </p:nvSpPr>
        <p:spPr bwMode="auto">
          <a:xfrm>
            <a:off x="8684413" y="2510973"/>
            <a:ext cx="27130116" cy="861774"/>
          </a:xfrm>
          <a:prstGeom prst="rect">
            <a:avLst/>
          </a:prstGeom>
          <a:solidFill>
            <a:schemeClr val="bg1"/>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square" tIns="91440" bIns="91440">
            <a:spAutoFit/>
          </a:bodyPr>
          <a:lstStyle>
            <a:lvl1pPr eaLnBrk="0" hangingPunct="0">
              <a:tabLst>
                <a:tab pos="500063" algn="l"/>
              </a:tabLst>
              <a:defRPr sz="3200">
                <a:solidFill>
                  <a:schemeClr val="tx1"/>
                </a:solidFill>
                <a:latin typeface="Helvetica" charset="0"/>
                <a:ea typeface="ＭＳ Ｐゴシック" charset="0"/>
                <a:cs typeface="ＭＳ Ｐゴシック" charset="0"/>
              </a:defRPr>
            </a:lvl1pPr>
            <a:lvl2pPr marL="742950" indent="-285750" eaLnBrk="0" hangingPunct="0">
              <a:tabLst>
                <a:tab pos="500063" algn="l"/>
              </a:tabLst>
              <a:defRPr sz="3200">
                <a:solidFill>
                  <a:schemeClr val="tx1"/>
                </a:solidFill>
                <a:latin typeface="Helvetica" charset="0"/>
                <a:ea typeface="ＭＳ Ｐゴシック" charset="0"/>
              </a:defRPr>
            </a:lvl2pPr>
            <a:lvl3pPr marL="1143000" indent="-228600" eaLnBrk="0" hangingPunct="0">
              <a:tabLst>
                <a:tab pos="500063" algn="l"/>
              </a:tabLst>
              <a:defRPr sz="3200">
                <a:solidFill>
                  <a:schemeClr val="tx1"/>
                </a:solidFill>
                <a:latin typeface="Helvetica" charset="0"/>
                <a:ea typeface="ＭＳ Ｐゴシック" charset="0"/>
              </a:defRPr>
            </a:lvl3pPr>
            <a:lvl4pPr marL="1600200" indent="-228600" eaLnBrk="0" hangingPunct="0">
              <a:tabLst>
                <a:tab pos="500063" algn="l"/>
              </a:tabLst>
              <a:defRPr sz="3200">
                <a:solidFill>
                  <a:schemeClr val="tx1"/>
                </a:solidFill>
                <a:latin typeface="Helvetica" charset="0"/>
                <a:ea typeface="ＭＳ Ｐゴシック" charset="0"/>
              </a:defRPr>
            </a:lvl4pPr>
            <a:lvl5pPr marL="2057400" indent="-228600" eaLnBrk="0" hangingPunct="0">
              <a:tabLst>
                <a:tab pos="500063" algn="l"/>
              </a:tabLst>
              <a:defRPr sz="3200">
                <a:solidFill>
                  <a:schemeClr val="tx1"/>
                </a:solidFill>
                <a:latin typeface="Helvetica" charset="0"/>
                <a:ea typeface="ＭＳ Ｐゴシック" charset="0"/>
              </a:defRPr>
            </a:lvl5pPr>
            <a:lvl6pPr marL="2514600" indent="-228600" eaLnBrk="0" fontAlgn="base" hangingPunct="0">
              <a:spcBef>
                <a:spcPct val="0"/>
              </a:spcBef>
              <a:spcAft>
                <a:spcPct val="0"/>
              </a:spcAft>
              <a:tabLst>
                <a:tab pos="500063" algn="l"/>
              </a:tabLst>
              <a:defRPr sz="3200">
                <a:solidFill>
                  <a:schemeClr val="tx1"/>
                </a:solidFill>
                <a:latin typeface="Helvetica" charset="0"/>
                <a:ea typeface="ＭＳ Ｐゴシック" charset="0"/>
              </a:defRPr>
            </a:lvl6pPr>
            <a:lvl7pPr marL="2971800" indent="-228600" eaLnBrk="0" fontAlgn="base" hangingPunct="0">
              <a:spcBef>
                <a:spcPct val="0"/>
              </a:spcBef>
              <a:spcAft>
                <a:spcPct val="0"/>
              </a:spcAft>
              <a:tabLst>
                <a:tab pos="500063" algn="l"/>
              </a:tabLst>
              <a:defRPr sz="3200">
                <a:solidFill>
                  <a:schemeClr val="tx1"/>
                </a:solidFill>
                <a:latin typeface="Helvetica" charset="0"/>
                <a:ea typeface="ＭＳ Ｐゴシック" charset="0"/>
              </a:defRPr>
            </a:lvl7pPr>
            <a:lvl8pPr marL="3429000" indent="-228600" eaLnBrk="0" fontAlgn="base" hangingPunct="0">
              <a:spcBef>
                <a:spcPct val="0"/>
              </a:spcBef>
              <a:spcAft>
                <a:spcPct val="0"/>
              </a:spcAft>
              <a:tabLst>
                <a:tab pos="500063" algn="l"/>
              </a:tabLst>
              <a:defRPr sz="3200">
                <a:solidFill>
                  <a:schemeClr val="tx1"/>
                </a:solidFill>
                <a:latin typeface="Helvetica" charset="0"/>
                <a:ea typeface="ＭＳ Ｐゴシック" charset="0"/>
              </a:defRPr>
            </a:lvl8pPr>
            <a:lvl9pPr marL="3886200" indent="-228600" eaLnBrk="0" fontAlgn="base" hangingPunct="0">
              <a:spcBef>
                <a:spcPct val="0"/>
              </a:spcBef>
              <a:spcAft>
                <a:spcPct val="0"/>
              </a:spcAft>
              <a:tabLst>
                <a:tab pos="500063" algn="l"/>
              </a:tabLst>
              <a:defRPr sz="3200">
                <a:solidFill>
                  <a:schemeClr val="tx1"/>
                </a:solidFill>
                <a:latin typeface="Helvetica" charset="0"/>
                <a:ea typeface="ＭＳ Ｐゴシック" charset="0"/>
              </a:defRPr>
            </a:lvl9pPr>
          </a:lstStyle>
          <a:p>
            <a:pPr algn="ctr" eaLnBrk="1" hangingPunct="1">
              <a:spcBef>
                <a:spcPct val="10000"/>
              </a:spcBef>
            </a:pPr>
            <a:r>
              <a:rPr lang="en-US" sz="4400" dirty="0">
                <a:solidFill>
                  <a:srgbClr val="000000"/>
                </a:solidFill>
                <a:latin typeface="Arial" panose="020B0604020202020204" pitchFamily="34" charset="0"/>
                <a:ea typeface="Osaka" charset="0"/>
                <a:cs typeface="Arial" panose="020B0604020202020204" pitchFamily="34" charset="0"/>
              </a:rPr>
              <a:t>Marisha Speights Atkins, PhD</a:t>
            </a:r>
            <a:r>
              <a:rPr lang="en-US" sz="4400" baseline="30000" dirty="0">
                <a:solidFill>
                  <a:srgbClr val="000000"/>
                </a:solidFill>
                <a:latin typeface="Arial" panose="020B0604020202020204" pitchFamily="34" charset="0"/>
                <a:ea typeface="Osaka" charset="0"/>
                <a:cs typeface="Arial" panose="020B0604020202020204" pitchFamily="34" charset="0"/>
              </a:rPr>
              <a:t>1</a:t>
            </a:r>
            <a:r>
              <a:rPr lang="en-US" sz="4400" dirty="0">
                <a:solidFill>
                  <a:srgbClr val="000000"/>
                </a:solidFill>
                <a:latin typeface="Arial" panose="020B0604020202020204" pitchFamily="34" charset="0"/>
                <a:ea typeface="Osaka" charset="0"/>
                <a:cs typeface="Arial" panose="020B0604020202020204" pitchFamily="34" charset="0"/>
              </a:rPr>
              <a:t>, Maame Agyarko, BS</a:t>
            </a:r>
            <a:r>
              <a:rPr lang="en-US" sz="4400" baseline="30000" dirty="0">
                <a:solidFill>
                  <a:srgbClr val="000000"/>
                </a:solidFill>
                <a:latin typeface="Arial" panose="020B0604020202020204" pitchFamily="34" charset="0"/>
                <a:ea typeface="Osaka" charset="0"/>
                <a:cs typeface="Arial" panose="020B0604020202020204" pitchFamily="34" charset="0"/>
              </a:rPr>
              <a:t>1,2</a:t>
            </a:r>
            <a:r>
              <a:rPr lang="en-US" sz="4400" dirty="0">
                <a:solidFill>
                  <a:srgbClr val="000000"/>
                </a:solidFill>
                <a:latin typeface="Arial" panose="020B0604020202020204" pitchFamily="34" charset="0"/>
                <a:ea typeface="Osaka" charset="0"/>
                <a:cs typeface="Arial" panose="020B0604020202020204" pitchFamily="34" charset="0"/>
              </a:rPr>
              <a:t>, Joel MacAuslan, PhD</a:t>
            </a:r>
            <a:r>
              <a:rPr lang="en-US" sz="4400" baseline="30000" dirty="0">
                <a:solidFill>
                  <a:srgbClr val="000000"/>
                </a:solidFill>
                <a:latin typeface="Arial" panose="020B0604020202020204" pitchFamily="34" charset="0"/>
                <a:ea typeface="Osaka" charset="0"/>
                <a:cs typeface="Arial" panose="020B0604020202020204" pitchFamily="34" charset="0"/>
              </a:rPr>
              <a:t>3</a:t>
            </a:r>
          </a:p>
        </p:txBody>
      </p:sp>
      <p:grpSp>
        <p:nvGrpSpPr>
          <p:cNvPr id="32" name="Group 31">
            <a:extLst>
              <a:ext uri="{FF2B5EF4-FFF2-40B4-BE49-F238E27FC236}">
                <a16:creationId xmlns:a16="http://schemas.microsoft.com/office/drawing/2014/main" id="{720850CF-67E9-4575-9E21-A60B547EEA18}"/>
              </a:ext>
            </a:extLst>
          </p:cNvPr>
          <p:cNvGrpSpPr/>
          <p:nvPr/>
        </p:nvGrpSpPr>
        <p:grpSpPr>
          <a:xfrm>
            <a:off x="32006198" y="4599880"/>
            <a:ext cx="11198488" cy="8956791"/>
            <a:chOff x="32039533" y="4641999"/>
            <a:chExt cx="11011801" cy="8956791"/>
          </a:xfrm>
        </p:grpSpPr>
        <p:sp>
          <p:nvSpPr>
            <p:cNvPr id="52" name="TextBox 51"/>
            <p:cNvSpPr txBox="1"/>
            <p:nvPr/>
          </p:nvSpPr>
          <p:spPr>
            <a:xfrm>
              <a:off x="32039533" y="4641999"/>
              <a:ext cx="11011801" cy="646331"/>
            </a:xfrm>
            <a:prstGeom prst="rect">
              <a:avLst/>
            </a:prstGeom>
            <a:solidFill>
              <a:schemeClr val="accent4">
                <a:lumMod val="40000"/>
                <a:lumOff val="60000"/>
              </a:schemeClr>
            </a:solidFill>
            <a:ln w="50800"/>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3600" b="1" dirty="0">
                  <a:latin typeface="Arial" panose="020B0604020202020204" pitchFamily="34" charset="0"/>
                  <a:cs typeface="Arial" panose="020B0604020202020204" pitchFamily="34" charset="0"/>
                </a:rPr>
                <a:t>Results</a:t>
              </a:r>
            </a:p>
          </p:txBody>
        </p:sp>
        <p:sp>
          <p:nvSpPr>
            <p:cNvPr id="92" name="Text Box 11">
              <a:extLst>
                <a:ext uri="{FF2B5EF4-FFF2-40B4-BE49-F238E27FC236}">
                  <a16:creationId xmlns:a16="http://schemas.microsoft.com/office/drawing/2014/main" id="{15A7425D-4F8C-4968-B3F8-A724BD695190}"/>
                </a:ext>
              </a:extLst>
            </p:cNvPr>
            <p:cNvSpPr txBox="1">
              <a:spLocks noChangeArrowheads="1"/>
            </p:cNvSpPr>
            <p:nvPr/>
          </p:nvSpPr>
          <p:spPr bwMode="auto">
            <a:xfrm>
              <a:off x="32039534" y="5281337"/>
              <a:ext cx="11011800" cy="8317453"/>
            </a:xfrm>
            <a:prstGeom prst="rect">
              <a:avLst/>
            </a:prstGeom>
            <a:ln w="50800">
              <a:headEnd/>
              <a:tailEnd/>
            </a:ln>
            <a:extLst>
              <a:ext uri="{909E8E84-426E-40dd-AFC4-6F175D3DCCD1}">
                <a14:hiddenFill xmlns="" xmlns:a14="http://schemas.microsoft.com/office/drawing/2010/main">
                  <a:solidFill>
                    <a:srgbClr val="FFFFFF"/>
                  </a:solidFill>
                </a14:hiddenFill>
              </a:ext>
            </a:extLst>
          </p:spPr>
          <p:style>
            <a:lnRef idx="2">
              <a:schemeClr val="accent4"/>
            </a:lnRef>
            <a:fillRef idx="1">
              <a:schemeClr val="lt1"/>
            </a:fillRef>
            <a:effectRef idx="0">
              <a:schemeClr val="accent4"/>
            </a:effectRef>
            <a:fontRef idx="minor">
              <a:schemeClr val="dk1"/>
            </a:fontRef>
          </p:style>
          <p:txBody>
            <a:bodyPr lIns="274320" tIns="228600" rIns="274320" bIns="228600"/>
            <a:lstStyle>
              <a:lvl1pPr eaLnBrk="0" hangingPunct="0">
                <a:tabLst>
                  <a:tab pos="508000" algn="l"/>
                </a:tabLst>
                <a:defRPr sz="3200">
                  <a:solidFill>
                    <a:schemeClr val="tx1"/>
                  </a:solidFill>
                  <a:latin typeface="Helvetica" charset="0"/>
                  <a:ea typeface="ＭＳ Ｐゴシック" charset="0"/>
                  <a:cs typeface="ＭＳ Ｐゴシック" charset="0"/>
                </a:defRPr>
              </a:lvl1pPr>
              <a:lvl2pPr marL="742950" indent="-285750" eaLnBrk="0" hangingPunct="0">
                <a:tabLst>
                  <a:tab pos="508000" algn="l"/>
                </a:tabLst>
                <a:defRPr sz="3200">
                  <a:solidFill>
                    <a:schemeClr val="tx1"/>
                  </a:solidFill>
                  <a:latin typeface="Helvetica" charset="0"/>
                  <a:ea typeface="ＭＳ Ｐゴシック" charset="0"/>
                </a:defRPr>
              </a:lvl2pPr>
              <a:lvl3pPr marL="1143000" indent="-228600" eaLnBrk="0" hangingPunct="0">
                <a:tabLst>
                  <a:tab pos="508000" algn="l"/>
                </a:tabLst>
                <a:defRPr sz="3200">
                  <a:solidFill>
                    <a:schemeClr val="tx1"/>
                  </a:solidFill>
                  <a:latin typeface="Helvetica" charset="0"/>
                  <a:ea typeface="ＭＳ Ｐゴシック" charset="0"/>
                </a:defRPr>
              </a:lvl3pPr>
              <a:lvl4pPr marL="1600200" indent="-228600" eaLnBrk="0" hangingPunct="0">
                <a:tabLst>
                  <a:tab pos="508000" algn="l"/>
                </a:tabLst>
                <a:defRPr sz="3200">
                  <a:solidFill>
                    <a:schemeClr val="tx1"/>
                  </a:solidFill>
                  <a:latin typeface="Helvetica" charset="0"/>
                  <a:ea typeface="ＭＳ Ｐゴシック" charset="0"/>
                </a:defRPr>
              </a:lvl4pPr>
              <a:lvl5pPr marL="2057400" indent="-228600" eaLnBrk="0" hangingPunct="0">
                <a:tabLst>
                  <a:tab pos="508000" algn="l"/>
                </a:tabLst>
                <a:defRPr sz="3200">
                  <a:solidFill>
                    <a:schemeClr val="tx1"/>
                  </a:solidFill>
                  <a:latin typeface="Helvetica" charset="0"/>
                  <a:ea typeface="ＭＳ Ｐゴシック" charset="0"/>
                </a:defRPr>
              </a:lvl5pPr>
              <a:lvl6pPr marL="25146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6pPr>
              <a:lvl7pPr marL="29718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7pPr>
              <a:lvl8pPr marL="34290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8pPr>
              <a:lvl9pPr marL="38862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9pPr>
            </a:lstStyle>
            <a:p>
              <a:r>
                <a:rPr lang="en-US" sz="2800" b="1" dirty="0">
                  <a:latin typeface="Arial" panose="020B0604020202020204" pitchFamily="34" charset="0"/>
                  <a:ea typeface="Arial" charset="0"/>
                  <a:cs typeface="Arial" panose="020B0604020202020204" pitchFamily="34" charset="0"/>
                </a:rPr>
                <a:t>RQ: Is there  a difference between hand and automated measurement of the mean F1 &amp; F2 values?</a:t>
              </a:r>
            </a:p>
            <a:p>
              <a:endParaRPr lang="en-US" sz="2800" dirty="0">
                <a:latin typeface="Arial" panose="020B0604020202020204" pitchFamily="34" charset="0"/>
                <a:ea typeface="Arial" charset="0"/>
                <a:cs typeface="Arial" panose="020B0604020202020204" pitchFamily="34" charset="0"/>
              </a:endParaRPr>
            </a:p>
            <a:p>
              <a:endParaRPr lang="en-US" sz="2800" dirty="0">
                <a:latin typeface="Arial" panose="020B0604020202020204" pitchFamily="34" charset="0"/>
                <a:ea typeface="Arial" charset="0"/>
                <a:cs typeface="Arial" panose="020B0604020202020204" pitchFamily="34" charset="0"/>
              </a:endParaRPr>
            </a:p>
            <a:p>
              <a:r>
                <a:rPr lang="en-US" sz="2800" dirty="0">
                  <a:latin typeface="Arial" panose="020B0604020202020204" pitchFamily="34" charset="0"/>
                  <a:ea typeface="Arial" charset="0"/>
                  <a:cs typeface="Arial" panose="020B0604020202020204" pitchFamily="34" charset="0"/>
                </a:rPr>
                <a:t>t-Test statistics were not significant at alpha .05 when comparing F1 Hand and SM measurements for:</a:t>
              </a:r>
            </a:p>
            <a:p>
              <a:endParaRPr lang="en-US" sz="2800" dirty="0">
                <a:latin typeface="Arial" panose="020B0604020202020204" pitchFamily="34" charset="0"/>
                <a:ea typeface="Arial" charset="0"/>
                <a:cs typeface="Arial" panose="020B0604020202020204" pitchFamily="34" charset="0"/>
              </a:endParaRPr>
            </a:p>
            <a:p>
              <a:pPr algn="ctr"/>
              <a:r>
                <a:rPr lang="en-US" sz="2800" b="1" dirty="0">
                  <a:solidFill>
                    <a:srgbClr val="000000"/>
                  </a:solidFill>
                  <a:latin typeface="Arial" panose="020B0604020202020204" pitchFamily="34" charset="0"/>
                  <a:cs typeface="Arial" panose="020B0604020202020204" pitchFamily="34" charset="0"/>
                </a:rPr>
                <a:t>/</a:t>
              </a:r>
              <a:r>
                <a:rPr lang="en-US" sz="2800" b="1" dirty="0" err="1">
                  <a:solidFill>
                    <a:srgbClr val="000000"/>
                  </a:solidFill>
                  <a:latin typeface="Arial" panose="020B0604020202020204" pitchFamily="34" charset="0"/>
                  <a:cs typeface="Arial" panose="020B0604020202020204" pitchFamily="34" charset="0"/>
                </a:rPr>
                <a:t>i</a:t>
              </a:r>
              <a:r>
                <a:rPr lang="en-US" sz="2800" b="1" dirty="0">
                  <a:solidFill>
                    <a:srgbClr val="000000"/>
                  </a:solidFill>
                  <a:latin typeface="Arial" panose="020B0604020202020204" pitchFamily="34" charset="0"/>
                  <a:cs typeface="Arial" panose="020B0604020202020204" pitchFamily="34" charset="0"/>
                </a:rPr>
                <a:t>/,</a:t>
              </a:r>
              <a:r>
                <a:rPr lang="en-US" sz="2800" b="1" u="none" strike="noStrike" dirty="0">
                  <a:solidFill>
                    <a:srgbClr val="000000"/>
                  </a:solidFill>
                  <a:effectLst/>
                  <a:latin typeface="Arial" panose="020B0604020202020204" pitchFamily="34" charset="0"/>
                  <a:cs typeface="Arial" panose="020B0604020202020204" pitchFamily="34" charset="0"/>
                </a:rPr>
                <a:t> /ɪ</a:t>
              </a:r>
              <a:r>
                <a:rPr lang="en-US" sz="2800" b="1" dirty="0">
                  <a:solidFill>
                    <a:srgbClr val="000000"/>
                  </a:solidFill>
                  <a:latin typeface="Arial" panose="020B0604020202020204" pitchFamily="34" charset="0"/>
                  <a:cs typeface="Arial" panose="020B0604020202020204" pitchFamily="34" charset="0"/>
                </a:rPr>
                <a:t>/, /ɛ/, /æ/, /u/, /o/, /ʌ/</a:t>
              </a:r>
            </a:p>
            <a:p>
              <a:endParaRPr lang="en-US" sz="2800" dirty="0">
                <a:latin typeface="Arial" panose="020B0604020202020204" pitchFamily="34" charset="0"/>
                <a:ea typeface="Arial" charset="0"/>
                <a:cs typeface="Arial" panose="020B0604020202020204" pitchFamily="34" charset="0"/>
              </a:endParaRPr>
            </a:p>
            <a:p>
              <a:r>
                <a:rPr lang="en-US" sz="2800" dirty="0">
                  <a:latin typeface="Arial" panose="020B0604020202020204" pitchFamily="34" charset="0"/>
                  <a:ea typeface="Arial" charset="0"/>
                  <a:cs typeface="Arial" panose="020B0604020202020204" pitchFamily="34" charset="0"/>
                </a:rPr>
                <a:t>t-Test statistics were not significant at alpha .05 when comparing F2  Hand and SM measurements for: </a:t>
              </a:r>
            </a:p>
            <a:p>
              <a:endParaRPr lang="en-US" sz="2400" dirty="0">
                <a:latin typeface="Arial" panose="020B0604020202020204" pitchFamily="34" charset="0"/>
                <a:ea typeface="Arial" charset="0"/>
                <a:cs typeface="Arial" panose="020B0604020202020204" pitchFamily="34" charset="0"/>
              </a:endParaRPr>
            </a:p>
          </p:txBody>
        </p:sp>
      </p:grpSp>
      <p:grpSp>
        <p:nvGrpSpPr>
          <p:cNvPr id="28" name="Group 27">
            <a:extLst>
              <a:ext uri="{FF2B5EF4-FFF2-40B4-BE49-F238E27FC236}">
                <a16:creationId xmlns:a16="http://schemas.microsoft.com/office/drawing/2014/main" id="{B5BE1284-53F8-4405-8CF1-0797E372A654}"/>
              </a:ext>
            </a:extLst>
          </p:cNvPr>
          <p:cNvGrpSpPr/>
          <p:nvPr/>
        </p:nvGrpSpPr>
        <p:grpSpPr>
          <a:xfrm>
            <a:off x="940713" y="14214684"/>
            <a:ext cx="10932839" cy="18445144"/>
            <a:chOff x="940713" y="14214684"/>
            <a:chExt cx="10932839" cy="18243468"/>
          </a:xfrm>
        </p:grpSpPr>
        <p:sp>
          <p:nvSpPr>
            <p:cNvPr id="35" name="Text Box 179"/>
            <p:cNvSpPr txBox="1">
              <a:spLocks noChangeArrowheads="1"/>
            </p:cNvSpPr>
            <p:nvPr/>
          </p:nvSpPr>
          <p:spPr bwMode="auto">
            <a:xfrm>
              <a:off x="940713" y="25480409"/>
              <a:ext cx="10932838" cy="6977743"/>
            </a:xfrm>
            <a:prstGeom prst="rect">
              <a:avLst/>
            </a:prstGeom>
            <a:noFill/>
            <a:ln w="50800">
              <a:solidFill>
                <a:schemeClr val="accent4"/>
              </a:solidFill>
              <a:miter lim="800000"/>
              <a:headEnd/>
              <a:tailEnd/>
            </a:ln>
            <a:extLst>
              <a:ext uri="{909E8E84-426E-40dd-AFC4-6F175D3DCCD1}">
                <a14:hiddenFill xmlns="" xmlns:a14="http://schemas.microsoft.com/office/drawing/2010/main">
                  <a:solidFill>
                    <a:srgbClr val="FFFFFF"/>
                  </a:solidFill>
                </a14:hiddenFill>
              </a:ext>
            </a:extLst>
          </p:spPr>
          <p:txBody>
            <a:bodyPr lIns="274320" tIns="137160" rIns="274320" bIns="137160"/>
            <a:lstStyle>
              <a:lvl1pPr eaLnBrk="0" hangingPunct="0">
                <a:tabLst>
                  <a:tab pos="508000" algn="l"/>
                </a:tabLst>
                <a:defRPr sz="3200">
                  <a:solidFill>
                    <a:schemeClr val="tx1"/>
                  </a:solidFill>
                  <a:latin typeface="Helvetica" charset="0"/>
                  <a:ea typeface="ＭＳ Ｐゴシック" charset="0"/>
                  <a:cs typeface="ＭＳ Ｐゴシック" charset="0"/>
                </a:defRPr>
              </a:lvl1pPr>
              <a:lvl2pPr marL="742950" indent="-285750" eaLnBrk="0" hangingPunct="0">
                <a:tabLst>
                  <a:tab pos="508000" algn="l"/>
                </a:tabLst>
                <a:defRPr sz="3200">
                  <a:solidFill>
                    <a:schemeClr val="tx1"/>
                  </a:solidFill>
                  <a:latin typeface="Helvetica" charset="0"/>
                  <a:ea typeface="ＭＳ Ｐゴシック" charset="0"/>
                </a:defRPr>
              </a:lvl2pPr>
              <a:lvl3pPr marL="1143000" indent="-228600" eaLnBrk="0" hangingPunct="0">
                <a:tabLst>
                  <a:tab pos="508000" algn="l"/>
                </a:tabLst>
                <a:defRPr sz="3200">
                  <a:solidFill>
                    <a:schemeClr val="tx1"/>
                  </a:solidFill>
                  <a:latin typeface="Helvetica" charset="0"/>
                  <a:ea typeface="ＭＳ Ｐゴシック" charset="0"/>
                </a:defRPr>
              </a:lvl3pPr>
              <a:lvl4pPr marL="1600200" indent="-228600" eaLnBrk="0" hangingPunct="0">
                <a:tabLst>
                  <a:tab pos="508000" algn="l"/>
                </a:tabLst>
                <a:defRPr sz="3200">
                  <a:solidFill>
                    <a:schemeClr val="tx1"/>
                  </a:solidFill>
                  <a:latin typeface="Helvetica" charset="0"/>
                  <a:ea typeface="ＭＳ Ｐゴシック" charset="0"/>
                </a:defRPr>
              </a:lvl4pPr>
              <a:lvl5pPr marL="2057400" indent="-228600" eaLnBrk="0" hangingPunct="0">
                <a:tabLst>
                  <a:tab pos="508000" algn="l"/>
                </a:tabLst>
                <a:defRPr sz="3200">
                  <a:solidFill>
                    <a:schemeClr val="tx1"/>
                  </a:solidFill>
                  <a:latin typeface="Helvetica" charset="0"/>
                  <a:ea typeface="ＭＳ Ｐゴシック" charset="0"/>
                </a:defRPr>
              </a:lvl5pPr>
              <a:lvl6pPr marL="25146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6pPr>
              <a:lvl7pPr marL="29718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7pPr>
              <a:lvl8pPr marL="34290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8pPr>
              <a:lvl9pPr marL="38862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9pPr>
            </a:lstStyle>
            <a:p>
              <a:pPr marL="342900" marR="0" lvl="0" indent="-342900" defTabSz="2194560" rtl="0" eaLnBrk="1" fontAlgn="auto" latinLnBrk="0" hangingPunct="1">
                <a:lnSpc>
                  <a:spcPts val="25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Arial" charset="0"/>
                  <a:cs typeface="Arial" panose="020B0604020202020204" pitchFamily="34" charset="0"/>
                </a:rPr>
                <a:t>Vowel Space Area (VSA) is a standard acoustic measure used to estimate distinctiveness among vowels in speech production. It is positively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Arial" charset="0"/>
                  <a:cs typeface="Arial" panose="020B0604020202020204" pitchFamily="34" charset="0"/>
                </a:rPr>
                <a:t>corre-lated</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Arial" charset="0"/>
                  <a:cs typeface="Arial" panose="020B0604020202020204" pitchFamily="34" charset="0"/>
                </a:rPr>
                <a:t> with intelligibility in normal and disordered speech.  In SpeechMark, it is the area of the convex hull of all (F1,F2) pairs.</a:t>
              </a:r>
            </a:p>
            <a:p>
              <a:pPr marL="342900" marR="0" lvl="0" indent="-342900" defTabSz="2194560" rtl="0" eaLnBrk="1" fontAlgn="auto" latinLnBrk="0" hangingPunct="1">
                <a:lnSpc>
                  <a:spcPts val="2500"/>
                </a:lnSpc>
                <a:spcBef>
                  <a:spcPts val="0"/>
                </a:spcBef>
                <a:spcAft>
                  <a:spcPts val="0"/>
                </a:spcAft>
                <a:buClrTx/>
                <a:buSzTx/>
                <a:buFont typeface="Arial" panose="020B0604020202020204" pitchFamily="34" charset="0"/>
                <a:buChar char="•"/>
                <a:tabLst/>
                <a:defRPr/>
              </a:pPr>
              <a:endParaRPr lang="en-US" sz="2400" dirty="0">
                <a:solidFill>
                  <a:srgbClr val="000000"/>
                </a:solidFill>
                <a:latin typeface="Arial" panose="020B0604020202020204" pitchFamily="34" charset="0"/>
                <a:ea typeface="Arial" charset="0"/>
                <a:cs typeface="Arial" panose="020B0604020202020204" pitchFamily="34" charset="0"/>
              </a:endParaRPr>
            </a:p>
            <a:p>
              <a:pPr marL="342900" marR="0" lvl="0" indent="-342900" defTabSz="2194560" rtl="0" eaLnBrk="1" fontAlgn="auto" latinLnBrk="0" hangingPunct="1">
                <a:lnSpc>
                  <a:spcPts val="25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Arial" charset="0"/>
                  <a:cs typeface="Arial" panose="020B0604020202020204" pitchFamily="34" charset="0"/>
                </a:rPr>
                <a:t>VSAs are calculated using the measured first two formant frequencies of a set of vowels.</a:t>
              </a:r>
            </a:p>
            <a:p>
              <a:pPr marL="342900" marR="0" lvl="0" indent="-342900" defTabSz="2194560" rtl="0" eaLnBrk="1" fontAlgn="auto" latinLnBrk="0" hangingPunct="1">
                <a:lnSpc>
                  <a:spcPts val="25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Arial" charset="0"/>
                <a:cs typeface="Arial" panose="020B0604020202020204" pitchFamily="34" charset="0"/>
              </a:endParaRPr>
            </a:p>
            <a:p>
              <a:pPr marL="342900" marR="0" lvl="0" indent="-342900" defTabSz="2194560" rtl="0" eaLnBrk="1" fontAlgn="auto" latinLnBrk="0" hangingPunct="1">
                <a:lnSpc>
                  <a:spcPts val="25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Arial" charset="0"/>
                  <a:cs typeface="Arial" panose="020B0604020202020204" pitchFamily="34" charset="0"/>
                </a:rPr>
                <a:t>VSA measurement is traditionally done by hand and this process is highly laborious and time-consuming. Automation of this process would </a:t>
              </a:r>
              <a:r>
                <a:rPr kumimoji="0" lang="en-US" sz="2400" b="0" i="0" u="none" strike="noStrike" kern="1200" cap="none" spc="0" normalizeH="0" baseline="0" noProof="0" dirty="0" err="1">
                  <a:ln>
                    <a:noFill/>
                  </a:ln>
                  <a:solidFill>
                    <a:srgbClr val="000000"/>
                  </a:solidFill>
                  <a:effectLst/>
                  <a:uLnTx/>
                  <a:uFillTx/>
                  <a:latin typeface="Arial" panose="020B0604020202020204" pitchFamily="34" charset="0"/>
                  <a:ea typeface="Arial" charset="0"/>
                  <a:cs typeface="Arial" panose="020B0604020202020204" pitchFamily="34" charset="0"/>
                </a:rPr>
                <a:t>dramati-cally</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Arial" charset="0"/>
                  <a:cs typeface="Arial" panose="020B0604020202020204" pitchFamily="34" charset="0"/>
                </a:rPr>
                <a:t> increase its efficiency.</a:t>
              </a:r>
            </a:p>
            <a:p>
              <a:pPr marL="342900" marR="0" lvl="0" indent="-342900" defTabSz="2194560" rtl="0" eaLnBrk="1" fontAlgn="auto" latinLnBrk="0" hangingPunct="1">
                <a:lnSpc>
                  <a:spcPts val="25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Arial" charset="0"/>
                <a:cs typeface="Arial" panose="020B0604020202020204" pitchFamily="34" charset="0"/>
              </a:endParaRPr>
            </a:p>
            <a:p>
              <a:pPr marL="342900" marR="0" lvl="0" indent="-342900" defTabSz="2194560" rtl="0" eaLnBrk="1" fontAlgn="auto" latinLnBrk="0" hangingPunct="1">
                <a:lnSpc>
                  <a:spcPts val="25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Arial" charset="0"/>
                  <a:cs typeface="Arial" panose="020B0604020202020204" pitchFamily="34" charset="0"/>
                </a:rPr>
                <a:t>SpeechMark® is an automatic speech analysis program based on Stevens’ (1998) landmark (LM) theory of speech production. I</a:t>
              </a:r>
              <a:r>
                <a:rPr kumimoji="0" lang="en-US" sz="2400" b="0" i="0" u="none" strike="noStrike" kern="1200" cap="none" spc="0" normalizeH="0" baseline="0" noProof="0" dirty="0">
                  <a:ln>
                    <a:noFill/>
                  </a:ln>
                  <a:effectLst/>
                  <a:uLnTx/>
                  <a:uFillTx/>
                  <a:latin typeface="Arial" panose="020B0604020202020204" pitchFamily="34" charset="0"/>
                  <a:ea typeface="Arial" charset="0"/>
                  <a:cs typeface="Arial" panose="020B0604020202020204" pitchFamily="34" charset="0"/>
                </a:rPr>
                <a:t>nstants</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Arial" charset="0"/>
                  <a:cs typeface="Arial" panose="020B0604020202020204" pitchFamily="34" charset="0"/>
                </a:rPr>
                <a:t> at which the maximum harmonic power is reached are identified as vowel LMs. LPC pole frequencies of the first two formants at the vowel LMs are calculated and used to generate VSA.</a:t>
              </a:r>
            </a:p>
            <a:p>
              <a:pPr marL="342900" marR="0" lvl="0" indent="-342900" defTabSz="2194560" rtl="0" eaLnBrk="1" fontAlgn="auto" latinLnBrk="0" hangingPunct="1">
                <a:lnSpc>
                  <a:spcPts val="25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Arial" charset="0"/>
                <a:cs typeface="Arial" panose="020B0604020202020204" pitchFamily="34" charset="0"/>
              </a:endParaRPr>
            </a:p>
            <a:p>
              <a:pPr marL="342900" marR="0" lvl="0" indent="-342900" defTabSz="2194560" rtl="0" eaLnBrk="1" fontAlgn="auto" latinLnBrk="0" hangingPunct="1">
                <a:lnSpc>
                  <a:spcPts val="25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Arial" charset="0"/>
                  <a:cs typeface="Arial" panose="020B0604020202020204" pitchFamily="34" charset="0"/>
                </a:rPr>
                <a:t>Here we present an advancement to modeling vowel production by auto-mating measurement of VSA and additionally Vowel Space Volume, the volume of the convex hull of all (F1,F2,F3) triples.</a:t>
              </a:r>
            </a:p>
          </p:txBody>
        </p:sp>
        <p:sp>
          <p:nvSpPr>
            <p:cNvPr id="96" name="TextBox 95">
              <a:extLst>
                <a:ext uri="{FF2B5EF4-FFF2-40B4-BE49-F238E27FC236}">
                  <a16:creationId xmlns:a16="http://schemas.microsoft.com/office/drawing/2014/main" id="{B215EF01-7B6E-4194-86AE-9E830C732D09}"/>
                </a:ext>
              </a:extLst>
            </p:cNvPr>
            <p:cNvSpPr txBox="1"/>
            <p:nvPr/>
          </p:nvSpPr>
          <p:spPr>
            <a:xfrm>
              <a:off x="940714" y="24833094"/>
              <a:ext cx="10932838" cy="647315"/>
            </a:xfrm>
            <a:prstGeom prst="rect">
              <a:avLst/>
            </a:prstGeom>
            <a:solidFill>
              <a:schemeClr val="accent4">
                <a:lumMod val="40000"/>
                <a:lumOff val="60000"/>
              </a:schemeClr>
            </a:solidFill>
            <a:ln w="50800"/>
          </p:spPr>
          <p:style>
            <a:lnRef idx="2">
              <a:schemeClr val="accent4"/>
            </a:lnRef>
            <a:fillRef idx="1">
              <a:schemeClr val="lt1"/>
            </a:fillRef>
            <a:effectRef idx="0">
              <a:schemeClr val="accent4"/>
            </a:effectRef>
            <a:fontRef idx="minor">
              <a:schemeClr val="dk1"/>
            </a:fontRef>
          </p:style>
          <p:txBody>
            <a:bodyPr wrap="square" rtlCol="0">
              <a:spAutoFit/>
            </a:bodyPr>
            <a:lstStyle/>
            <a:p>
              <a:pPr algn="ctr" eaLnBrk="1" hangingPunct="1"/>
              <a:r>
                <a:rPr lang="en-US" sz="3600" b="1" dirty="0">
                  <a:latin typeface="Arial" panose="020B0604020202020204" pitchFamily="34" charset="0"/>
                  <a:cs typeface="Arial" pitchFamily="34" charset="0"/>
                </a:rPr>
                <a:t>Vowel Space Area &amp; Volume</a:t>
              </a:r>
            </a:p>
          </p:txBody>
        </p:sp>
        <p:sp>
          <p:nvSpPr>
            <p:cNvPr id="47" name="TextBox 46">
              <a:extLst>
                <a:ext uri="{FF2B5EF4-FFF2-40B4-BE49-F238E27FC236}">
                  <a16:creationId xmlns:a16="http://schemas.microsoft.com/office/drawing/2014/main" id="{F737CDC9-C4E0-4305-89AA-A8B1D40FE0D8}"/>
                </a:ext>
              </a:extLst>
            </p:cNvPr>
            <p:cNvSpPr txBox="1"/>
            <p:nvPr/>
          </p:nvSpPr>
          <p:spPr>
            <a:xfrm>
              <a:off x="1137809" y="14214684"/>
              <a:ext cx="10615053" cy="9680282"/>
            </a:xfrm>
            <a:prstGeom prst="rect">
              <a:avLst/>
            </a:prstGeom>
            <a:noFill/>
          </p:spPr>
          <p:txBody>
            <a:bodyPr wrap="square" rtlCol="0">
              <a:spAutoFit/>
            </a:bodyPr>
            <a:lstStyle/>
            <a:p>
              <a:pPr fontAlgn="base">
                <a:lnSpc>
                  <a:spcPts val="2700"/>
                </a:lnSpc>
              </a:pPr>
              <a:r>
                <a:rPr lang="en-US" sz="2400" b="1" u="sng" dirty="0">
                  <a:latin typeface="Arial" panose="020B0604020202020204" pitchFamily="34" charset="0"/>
                  <a:cs typeface="Arial" panose="020B0604020202020204" pitchFamily="34" charset="0"/>
                </a:rPr>
                <a:t>Speakers</a:t>
              </a:r>
              <a:r>
                <a:rPr lang="en-US" sz="2400" u="sng" dirty="0">
                  <a:latin typeface="Arial" panose="020B0604020202020204" pitchFamily="34" charset="0"/>
                  <a:cs typeface="Arial" panose="020B0604020202020204" pitchFamily="34" charset="0"/>
                </a:rPr>
                <a:t>​</a:t>
              </a:r>
            </a:p>
            <a:p>
              <a:pPr marL="342900" indent="-342900" fontAlgn="base">
                <a:lnSpc>
                  <a:spcPts val="2700"/>
                </a:lnSpc>
                <a:buFont typeface="Arial" panose="020B0604020202020204" pitchFamily="34" charset="0"/>
                <a:buChar char="•"/>
              </a:pPr>
              <a:r>
                <a:rPr lang="en-US" sz="2400" dirty="0">
                  <a:latin typeface="Arial" panose="020B0604020202020204" pitchFamily="34" charset="0"/>
                  <a:cs typeface="Arial" panose="020B0604020202020204" pitchFamily="34" charset="0"/>
                </a:rPr>
                <a:t>6 child speakers without speech disorders (ages 4 years,1 month to 4 years,10 months)​</a:t>
              </a:r>
            </a:p>
            <a:p>
              <a:pPr marL="342900" indent="-342900" fontAlgn="base">
                <a:lnSpc>
                  <a:spcPts val="2700"/>
                </a:lnSpc>
                <a:buFont typeface="Arial" panose="020B0604020202020204" pitchFamily="34" charset="0"/>
                <a:buChar char="•"/>
              </a:pPr>
              <a:r>
                <a:rPr lang="en-US" sz="2400" dirty="0">
                  <a:latin typeface="Arial" panose="020B0604020202020204" pitchFamily="34" charset="0"/>
                  <a:cs typeface="Arial" panose="020B0604020202020204" pitchFamily="34" charset="0"/>
                </a:rPr>
                <a:t>All speakers are native English speakers​</a:t>
              </a:r>
            </a:p>
            <a:p>
              <a:pPr marL="342900" indent="-342900" fontAlgn="base">
                <a:lnSpc>
                  <a:spcPts val="2700"/>
                </a:lnSpc>
                <a:buFont typeface="Arial" panose="020B0604020202020204" pitchFamily="34" charset="0"/>
                <a:buChar char="•"/>
              </a:pPr>
              <a:r>
                <a:rPr lang="en-US" sz="2400" dirty="0">
                  <a:latin typeface="Arial" panose="020B0604020202020204" pitchFamily="34" charset="0"/>
                  <a:cs typeface="Arial" panose="020B0604020202020204" pitchFamily="34" charset="0"/>
                </a:rPr>
                <a:t>No history of  hearing  or speech disorders​</a:t>
              </a:r>
            </a:p>
            <a:p>
              <a:pPr fontAlgn="base">
                <a:lnSpc>
                  <a:spcPts val="2700"/>
                </a:lnSpc>
              </a:pPr>
              <a:endParaRPr lang="en-US" sz="2400" b="1" u="sng" dirty="0">
                <a:latin typeface="Arial" panose="020B0604020202020204" pitchFamily="34" charset="0"/>
                <a:cs typeface="Arial" panose="020B0604020202020204" pitchFamily="34" charset="0"/>
              </a:endParaRPr>
            </a:p>
            <a:p>
              <a:pPr fontAlgn="base">
                <a:lnSpc>
                  <a:spcPts val="2700"/>
                </a:lnSpc>
              </a:pPr>
              <a:r>
                <a:rPr lang="en-US" sz="2400" b="1" u="sng" dirty="0">
                  <a:latin typeface="Arial" panose="020B0604020202020204" pitchFamily="34" charset="0"/>
                  <a:cs typeface="Arial" panose="020B0604020202020204" pitchFamily="34" charset="0"/>
                </a:rPr>
                <a:t>Speech Material</a:t>
              </a:r>
              <a:r>
                <a:rPr lang="en-US" sz="2400" u="sng" dirty="0">
                  <a:latin typeface="Arial" panose="020B0604020202020204" pitchFamily="34" charset="0"/>
                  <a:cs typeface="Arial" panose="020B0604020202020204" pitchFamily="34" charset="0"/>
                </a:rPr>
                <a:t>​</a:t>
              </a:r>
            </a:p>
            <a:p>
              <a:pPr marL="342900" indent="-342900" fontAlgn="base">
                <a:lnSpc>
                  <a:spcPts val="2700"/>
                </a:lnSpc>
                <a:buFont typeface="Arial" panose="020B0604020202020204" pitchFamily="34" charset="0"/>
                <a:buChar char="•"/>
              </a:pPr>
              <a:r>
                <a:rPr lang="en-US" sz="2400" dirty="0">
                  <a:latin typeface="Arial" panose="020B0604020202020204" pitchFamily="34" charset="0"/>
                  <a:cs typeface="Arial" panose="020B0604020202020204" pitchFamily="34" charset="0"/>
                </a:rPr>
                <a:t>8 vowels were used in the analysis:​ ​</a:t>
              </a:r>
              <a:r>
                <a:rPr lang="en-US" sz="2400" b="1" dirty="0">
                  <a:latin typeface="Arial" panose="020B0604020202020204" pitchFamily="34" charset="0"/>
                  <a:cs typeface="Arial" panose="020B0604020202020204" pitchFamily="34" charset="0"/>
                </a:rPr>
                <a:t> </a:t>
              </a:r>
              <a:r>
                <a:rPr lang="pl-PL" sz="2400" b="1" dirty="0">
                  <a:latin typeface="Arial" panose="020B0604020202020204" pitchFamily="34" charset="0"/>
                  <a:cs typeface="Arial" panose="020B0604020202020204" pitchFamily="34" charset="0"/>
                </a:rPr>
                <a:t>/i/</a:t>
              </a:r>
              <a:r>
                <a:rPr lang="en-US" sz="2400" b="1" dirty="0">
                  <a:latin typeface="Arial" panose="020B0604020202020204" pitchFamily="34" charset="0"/>
                  <a:cs typeface="Arial" panose="020B0604020202020204" pitchFamily="34" charset="0"/>
                </a:rPr>
                <a:t>,</a:t>
              </a:r>
              <a:r>
                <a:rPr lang="pl-PL" sz="2400" b="1" dirty="0">
                  <a:latin typeface="Arial" panose="020B0604020202020204" pitchFamily="34" charset="0"/>
                  <a:cs typeface="Arial" panose="020B0604020202020204" pitchFamily="34" charset="0"/>
                </a:rPr>
                <a:t>  /ɪ/</a:t>
              </a:r>
              <a:r>
                <a:rPr lang="en-US" sz="2400" b="1" dirty="0">
                  <a:latin typeface="Arial" panose="020B0604020202020204" pitchFamily="34" charset="0"/>
                  <a:cs typeface="Arial" panose="020B0604020202020204" pitchFamily="34" charset="0"/>
                </a:rPr>
                <a:t>,</a:t>
              </a:r>
              <a:r>
                <a:rPr lang="pl-PL" sz="2400" b="1" dirty="0">
                  <a:latin typeface="Arial" panose="020B0604020202020204" pitchFamily="34" charset="0"/>
                  <a:cs typeface="Arial" panose="020B0604020202020204" pitchFamily="34" charset="0"/>
                </a:rPr>
                <a:t>  /ɛ/</a:t>
              </a:r>
              <a:r>
                <a:rPr lang="en-US" sz="2400" b="1" dirty="0">
                  <a:latin typeface="Arial" panose="020B0604020202020204" pitchFamily="34" charset="0"/>
                  <a:cs typeface="Arial" panose="020B0604020202020204" pitchFamily="34" charset="0"/>
                </a:rPr>
                <a:t>,</a:t>
              </a:r>
              <a:r>
                <a:rPr lang="pl-PL" sz="2400" b="1" dirty="0">
                  <a:latin typeface="Arial" panose="020B0604020202020204" pitchFamily="34" charset="0"/>
                  <a:cs typeface="Arial" panose="020B0604020202020204" pitchFamily="34" charset="0"/>
                </a:rPr>
                <a:t> /æ/</a:t>
              </a:r>
              <a:r>
                <a:rPr lang="en-US" sz="2400" b="1" dirty="0">
                  <a:latin typeface="Arial" panose="020B0604020202020204" pitchFamily="34" charset="0"/>
                  <a:cs typeface="Arial" panose="020B0604020202020204" pitchFamily="34" charset="0"/>
                </a:rPr>
                <a:t>,</a:t>
              </a:r>
              <a:r>
                <a:rPr lang="pl-PL" sz="2400" b="1" dirty="0">
                  <a:latin typeface="Arial" panose="020B0604020202020204" pitchFamily="34" charset="0"/>
                  <a:cs typeface="Arial" panose="020B0604020202020204" pitchFamily="34" charset="0"/>
                </a:rPr>
                <a:t> /ʌ/</a:t>
              </a:r>
              <a:r>
                <a:rPr lang="en-US" sz="2400" b="1" dirty="0">
                  <a:latin typeface="Arial" panose="020B0604020202020204" pitchFamily="34" charset="0"/>
                  <a:cs typeface="Arial" panose="020B0604020202020204" pitchFamily="34" charset="0"/>
                </a:rPr>
                <a:t>,</a:t>
              </a:r>
              <a:r>
                <a:rPr lang="pl-PL" sz="2400" b="1" dirty="0">
                  <a:latin typeface="Arial" panose="020B0604020202020204" pitchFamily="34" charset="0"/>
                  <a:cs typeface="Arial" panose="020B0604020202020204" pitchFamily="34" charset="0"/>
                </a:rPr>
                <a:t> /u/</a:t>
              </a:r>
              <a:r>
                <a:rPr lang="en-US" sz="2400" b="1" dirty="0">
                  <a:latin typeface="Arial" panose="020B0604020202020204" pitchFamily="34" charset="0"/>
                  <a:cs typeface="Arial" panose="020B0604020202020204" pitchFamily="34" charset="0"/>
                </a:rPr>
                <a:t>,</a:t>
              </a:r>
              <a:r>
                <a:rPr lang="pl-PL" sz="2400" b="1" dirty="0">
                  <a:latin typeface="Arial" panose="020B0604020202020204" pitchFamily="34" charset="0"/>
                  <a:cs typeface="Arial" panose="020B0604020202020204" pitchFamily="34" charset="0"/>
                </a:rPr>
                <a:t> /o/</a:t>
              </a:r>
              <a:r>
                <a:rPr lang="en-US" sz="2400" b="1" dirty="0">
                  <a:latin typeface="Arial" panose="020B0604020202020204" pitchFamily="34" charset="0"/>
                  <a:cs typeface="Arial" panose="020B0604020202020204" pitchFamily="34" charset="0"/>
                </a:rPr>
                <a:t>,</a:t>
              </a:r>
              <a:r>
                <a:rPr lang="pl-PL" sz="2400" b="1" dirty="0">
                  <a:latin typeface="Arial" panose="020B0604020202020204" pitchFamily="34" charset="0"/>
                  <a:cs typeface="Arial" panose="020B0604020202020204" pitchFamily="34" charset="0"/>
                </a:rPr>
                <a:t> /ɑ/ </a:t>
              </a:r>
              <a:r>
                <a:rPr lang="en-US" sz="2400" b="1" dirty="0">
                  <a:latin typeface="Arial" panose="020B0604020202020204" pitchFamily="34" charset="0"/>
                  <a:cs typeface="Arial" panose="020B0604020202020204" pitchFamily="34" charset="0"/>
                </a:rPr>
                <a:t>​</a:t>
              </a:r>
            </a:p>
            <a:p>
              <a:pPr fontAlgn="base">
                <a:lnSpc>
                  <a:spcPts val="2700"/>
                </a:lnSpc>
              </a:pPr>
              <a:endParaRPr lang="en-US" sz="2400" b="1" dirty="0">
                <a:latin typeface="Arial" panose="020B0604020202020204" pitchFamily="34" charset="0"/>
                <a:cs typeface="Arial" panose="020B0604020202020204" pitchFamily="34" charset="0"/>
              </a:endParaRPr>
            </a:p>
            <a:p>
              <a:pPr marL="342900" indent="-342900" fontAlgn="base">
                <a:lnSpc>
                  <a:spcPts val="2700"/>
                </a:lnSpc>
                <a:buFont typeface="Arial" panose="020B0604020202020204" pitchFamily="34" charset="0"/>
                <a:buChar char="•"/>
              </a:pPr>
              <a:r>
                <a:rPr lang="en-US" sz="2400" dirty="0">
                  <a:latin typeface="Arial" panose="020B0604020202020204" pitchFamily="34" charset="0"/>
                  <a:cs typeface="Arial" panose="020B0604020202020204" pitchFamily="34" charset="0"/>
                </a:rPr>
                <a:t>​Examples:​ Teeth, Pig, Bed, Van, Duck, Shoe, Yoyo, Watch​</a:t>
              </a:r>
            </a:p>
            <a:p>
              <a:pPr fontAlgn="base">
                <a:lnSpc>
                  <a:spcPts val="2700"/>
                </a:lnSpc>
              </a:pPr>
              <a:r>
                <a:rPr lang="en-US" sz="2400" dirty="0">
                  <a:latin typeface="Arial" panose="020B0604020202020204" pitchFamily="34" charset="0"/>
                  <a:cs typeface="Arial" panose="020B0604020202020204" pitchFamily="34" charset="0"/>
                </a:rPr>
                <a:t>​</a:t>
              </a:r>
            </a:p>
            <a:p>
              <a:pPr marL="342900" indent="-342900" fontAlgn="base">
                <a:lnSpc>
                  <a:spcPts val="2700"/>
                </a:lnSpc>
                <a:buFont typeface="Arial" panose="020B0604020202020204" pitchFamily="34" charset="0"/>
                <a:buChar char="•"/>
              </a:pPr>
              <a:r>
                <a:rPr lang="en-US" sz="2400" dirty="0">
                  <a:latin typeface="Arial" panose="020B0604020202020204" pitchFamily="34" charset="0"/>
                  <a:cs typeface="Arial" panose="020B0604020202020204" pitchFamily="34" charset="0"/>
                </a:rPr>
                <a:t>6 words were included in each vowel category​ for a total of ​48 words </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(43 mono- &amp; 5 multi-syllabic) ​</a:t>
              </a:r>
            </a:p>
            <a:p>
              <a:pPr fontAlgn="base">
                <a:lnSpc>
                  <a:spcPts val="2700"/>
                </a:lnSpc>
              </a:pPr>
              <a:endParaRPr lang="en-US" sz="2400" dirty="0">
                <a:latin typeface="Arial" panose="020B0604020202020204" pitchFamily="34" charset="0"/>
                <a:cs typeface="Arial" panose="020B0604020202020204" pitchFamily="34" charset="0"/>
              </a:endParaRPr>
            </a:p>
            <a:p>
              <a:pPr fontAlgn="base">
                <a:lnSpc>
                  <a:spcPts val="2700"/>
                </a:lnSpc>
              </a:pPr>
              <a:r>
                <a:rPr lang="en-US" sz="2400" b="1" u="sng" dirty="0">
                  <a:latin typeface="Arial" panose="020B0604020202020204" pitchFamily="34" charset="0"/>
                  <a:cs typeface="Arial" panose="020B0604020202020204" pitchFamily="34" charset="0"/>
                </a:rPr>
                <a:t>Recordings</a:t>
              </a:r>
              <a:r>
                <a:rPr lang="en-US" sz="2400" u="sng" dirty="0">
                  <a:latin typeface="Arial" panose="020B0604020202020204" pitchFamily="34" charset="0"/>
                  <a:cs typeface="Arial" panose="020B0604020202020204" pitchFamily="34" charset="0"/>
                </a:rPr>
                <a:t>​​</a:t>
              </a:r>
            </a:p>
            <a:p>
              <a:pPr marL="548628" indent="-571488" fontAlgn="base">
                <a:lnSpc>
                  <a:spcPts val="2700"/>
                </a:lnSpc>
                <a:buFont typeface="Arial" panose="020B0604020202020204" pitchFamily="34" charset="0"/>
                <a:buChar char="•"/>
              </a:pPr>
              <a:r>
                <a:rPr lang="en-US" sz="2400" dirty="0">
                  <a:latin typeface="Arial" panose="020B0604020202020204" pitchFamily="34" charset="0"/>
                  <a:cs typeface="Arial" panose="020B0604020202020204" pitchFamily="34" charset="0"/>
                </a:rPr>
                <a:t>Recordings were retrieved from the Speech Exemplars and Evaluation Database (Speights Atkins et al., 2020)​</a:t>
              </a:r>
            </a:p>
            <a:p>
              <a:pPr marL="548628" indent="-571488" fontAlgn="base">
                <a:lnSpc>
                  <a:spcPts val="2700"/>
                </a:lnSpc>
                <a:buFont typeface="Arial" panose="020B0604020202020204" pitchFamily="34" charset="0"/>
                <a:buChar char="•"/>
              </a:pPr>
              <a:r>
                <a:rPr lang="en-US" sz="2400" dirty="0">
                  <a:latin typeface="Arial" panose="020B0604020202020204" pitchFamily="34" charset="0"/>
                  <a:cs typeface="Arial" panose="020B0604020202020204" pitchFamily="34" charset="0"/>
                </a:rPr>
                <a:t>Child recordings were made in a quiet room using portable handheld ZOOM H4N and H6N recorders equipped with XLR MOVO LV402 cardioid lavalier microphones.​</a:t>
              </a:r>
            </a:p>
            <a:p>
              <a:pPr marL="571488" indent="-571488" fontAlgn="base">
                <a:lnSpc>
                  <a:spcPts val="2700"/>
                </a:lnSpc>
                <a:buFont typeface="Arial" panose="020B0604020202020204" pitchFamily="34" charset="0"/>
                <a:buChar char="•"/>
              </a:pPr>
              <a:r>
                <a:rPr lang="en-US" sz="2400" dirty="0">
                  <a:latin typeface="Arial" panose="020B0604020202020204" pitchFamily="34" charset="0"/>
                  <a:cs typeface="Arial" panose="020B0604020202020204" pitchFamily="34" charset="0"/>
                </a:rPr>
                <a:t>Speech samples were recorded at 44.1 K sampling rate and 24-bit depth.</a:t>
              </a:r>
            </a:p>
            <a:p>
              <a:pPr marL="571488" indent="-571488" fontAlgn="base">
                <a:lnSpc>
                  <a:spcPts val="2700"/>
                </a:lnSpc>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fontAlgn="base">
                <a:lnSpc>
                  <a:spcPts val="2700"/>
                </a:lnSpc>
              </a:pPr>
              <a:r>
                <a:rPr lang="en-US" sz="2400" b="1" u="sng" dirty="0">
                  <a:latin typeface="Arial" panose="020B0604020202020204" pitchFamily="34" charset="0"/>
                  <a:cs typeface="Arial" panose="020B0604020202020204" pitchFamily="34" charset="0"/>
                </a:rPr>
                <a:t>Measurements</a:t>
              </a:r>
              <a:r>
                <a:rPr lang="en-US" sz="2400" u="sng" dirty="0">
                  <a:latin typeface="Arial" panose="020B0604020202020204" pitchFamily="34" charset="0"/>
                  <a:cs typeface="Arial" panose="020B0604020202020204" pitchFamily="34" charset="0"/>
                </a:rPr>
                <a:t>​ </a:t>
              </a:r>
              <a:r>
                <a:rPr lang="en-US" sz="2400" b="1" u="sng" dirty="0">
                  <a:latin typeface="Arial" panose="020B0604020202020204" pitchFamily="34" charset="0"/>
                  <a:cs typeface="Arial" panose="020B0604020202020204" pitchFamily="34" charset="0"/>
                </a:rPr>
                <a:t>&amp; Analysis</a:t>
              </a:r>
            </a:p>
            <a:p>
              <a:pPr fontAlgn="base">
                <a:lnSpc>
                  <a:spcPts val="2700"/>
                </a:lnSpc>
              </a:pPr>
              <a:r>
                <a:rPr lang="en-US" sz="2400" dirty="0">
                  <a:latin typeface="Arial" panose="020B0604020202020204" pitchFamily="34" charset="0"/>
                  <a:cs typeface="Arial" panose="020B0604020202020204" pitchFamily="34" charset="0"/>
                </a:rPr>
                <a:t>Mean F1/F2 measurements were obtained by hand and by the SpeechMark® (version 2.0–beta) MATLAB toolbox based on published values. Means for each vowel were compared using  t-Test: Two-Sample Assuming Unequal Variances.</a:t>
              </a:r>
              <a:endParaRPr lang="en-US" sz="2400" b="1" dirty="0">
                <a:latin typeface="Arial" panose="020B0604020202020204" pitchFamily="34" charset="0"/>
                <a:cs typeface="Arial" panose="020B0604020202020204" pitchFamily="34" charset="0"/>
              </a:endParaRPr>
            </a:p>
          </p:txBody>
        </p:sp>
      </p:grpSp>
      <p:grpSp>
        <p:nvGrpSpPr>
          <p:cNvPr id="20" name="Group 19">
            <a:extLst>
              <a:ext uri="{FF2B5EF4-FFF2-40B4-BE49-F238E27FC236}">
                <a16:creationId xmlns:a16="http://schemas.microsoft.com/office/drawing/2014/main" id="{2B2087DE-9073-4DF8-93A3-B9A768239FFA}"/>
              </a:ext>
            </a:extLst>
          </p:cNvPr>
          <p:cNvGrpSpPr/>
          <p:nvPr/>
        </p:nvGrpSpPr>
        <p:grpSpPr>
          <a:xfrm>
            <a:off x="31971907" y="13827946"/>
            <a:ext cx="11267070" cy="6137463"/>
            <a:chOff x="32057354" y="12607820"/>
            <a:chExt cx="10972803" cy="6137463"/>
          </a:xfrm>
        </p:grpSpPr>
        <p:sp>
          <p:nvSpPr>
            <p:cNvPr id="104" name="TextBox 103">
              <a:extLst>
                <a:ext uri="{FF2B5EF4-FFF2-40B4-BE49-F238E27FC236}">
                  <a16:creationId xmlns:a16="http://schemas.microsoft.com/office/drawing/2014/main" id="{212119E8-CCE5-4112-A960-8B0276ECCE20}"/>
                </a:ext>
              </a:extLst>
            </p:cNvPr>
            <p:cNvSpPr txBox="1"/>
            <p:nvPr/>
          </p:nvSpPr>
          <p:spPr>
            <a:xfrm>
              <a:off x="32057354" y="12607820"/>
              <a:ext cx="10972802" cy="659165"/>
            </a:xfrm>
            <a:prstGeom prst="rect">
              <a:avLst/>
            </a:prstGeom>
            <a:solidFill>
              <a:schemeClr val="accent4">
                <a:lumMod val="40000"/>
                <a:lumOff val="60000"/>
              </a:schemeClr>
            </a:solidFill>
            <a:ln w="50800"/>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3600" b="1" dirty="0">
                  <a:latin typeface="Arial" panose="020B0604020202020204" pitchFamily="34" charset="0"/>
                  <a:cs typeface="Arial" panose="020B0604020202020204" pitchFamily="34" charset="0"/>
                </a:rPr>
                <a:t>Discussion</a:t>
              </a:r>
            </a:p>
          </p:txBody>
        </p:sp>
        <p:sp>
          <p:nvSpPr>
            <p:cNvPr id="105" name="Text Box 11">
              <a:extLst>
                <a:ext uri="{FF2B5EF4-FFF2-40B4-BE49-F238E27FC236}">
                  <a16:creationId xmlns:a16="http://schemas.microsoft.com/office/drawing/2014/main" id="{854FE96A-36C2-4B12-88E9-9759B1EC9DC9}"/>
                </a:ext>
              </a:extLst>
            </p:cNvPr>
            <p:cNvSpPr txBox="1">
              <a:spLocks noChangeArrowheads="1"/>
            </p:cNvSpPr>
            <p:nvPr/>
          </p:nvSpPr>
          <p:spPr bwMode="auto">
            <a:xfrm>
              <a:off x="32057356" y="13266985"/>
              <a:ext cx="10972801" cy="5478298"/>
            </a:xfrm>
            <a:prstGeom prst="rect">
              <a:avLst/>
            </a:prstGeom>
            <a:ln w="50800">
              <a:headEnd/>
              <a:tailEnd/>
            </a:ln>
            <a:extLst>
              <a:ext uri="{909E8E84-426E-40dd-AFC4-6F175D3DCCD1}">
                <a14:hiddenFill xmlns="" xmlns:a14="http://schemas.microsoft.com/office/drawing/2010/main">
                  <a:solidFill>
                    <a:srgbClr val="FFFFFF"/>
                  </a:solidFill>
                </a14:hiddenFill>
              </a:ext>
            </a:extLst>
          </p:spPr>
          <p:style>
            <a:lnRef idx="2">
              <a:schemeClr val="accent4"/>
            </a:lnRef>
            <a:fillRef idx="1">
              <a:schemeClr val="lt1"/>
            </a:fillRef>
            <a:effectRef idx="0">
              <a:schemeClr val="accent4"/>
            </a:effectRef>
            <a:fontRef idx="minor">
              <a:schemeClr val="dk1"/>
            </a:fontRef>
          </p:style>
          <p:txBody>
            <a:bodyPr lIns="274320" tIns="228600" rIns="274320" bIns="228600"/>
            <a:lstStyle>
              <a:lvl1pPr eaLnBrk="0" hangingPunct="0">
                <a:tabLst>
                  <a:tab pos="508000" algn="l"/>
                </a:tabLst>
                <a:defRPr sz="3200">
                  <a:solidFill>
                    <a:schemeClr val="tx1"/>
                  </a:solidFill>
                  <a:latin typeface="Helvetica" charset="0"/>
                  <a:ea typeface="ＭＳ Ｐゴシック" charset="0"/>
                  <a:cs typeface="ＭＳ Ｐゴシック" charset="0"/>
                </a:defRPr>
              </a:lvl1pPr>
              <a:lvl2pPr marL="742950" indent="-285750" eaLnBrk="0" hangingPunct="0">
                <a:tabLst>
                  <a:tab pos="508000" algn="l"/>
                </a:tabLst>
                <a:defRPr sz="3200">
                  <a:solidFill>
                    <a:schemeClr val="tx1"/>
                  </a:solidFill>
                  <a:latin typeface="Helvetica" charset="0"/>
                  <a:ea typeface="ＭＳ Ｐゴシック" charset="0"/>
                </a:defRPr>
              </a:lvl2pPr>
              <a:lvl3pPr marL="1143000" indent="-228600" eaLnBrk="0" hangingPunct="0">
                <a:tabLst>
                  <a:tab pos="508000" algn="l"/>
                </a:tabLst>
                <a:defRPr sz="3200">
                  <a:solidFill>
                    <a:schemeClr val="tx1"/>
                  </a:solidFill>
                  <a:latin typeface="Helvetica" charset="0"/>
                  <a:ea typeface="ＭＳ Ｐゴシック" charset="0"/>
                </a:defRPr>
              </a:lvl3pPr>
              <a:lvl4pPr marL="1600200" indent="-228600" eaLnBrk="0" hangingPunct="0">
                <a:tabLst>
                  <a:tab pos="508000" algn="l"/>
                </a:tabLst>
                <a:defRPr sz="3200">
                  <a:solidFill>
                    <a:schemeClr val="tx1"/>
                  </a:solidFill>
                  <a:latin typeface="Helvetica" charset="0"/>
                  <a:ea typeface="ＭＳ Ｐゴシック" charset="0"/>
                </a:defRPr>
              </a:lvl4pPr>
              <a:lvl5pPr marL="2057400" indent="-228600" eaLnBrk="0" hangingPunct="0">
                <a:tabLst>
                  <a:tab pos="508000" algn="l"/>
                </a:tabLst>
                <a:defRPr sz="3200">
                  <a:solidFill>
                    <a:schemeClr val="tx1"/>
                  </a:solidFill>
                  <a:latin typeface="Helvetica" charset="0"/>
                  <a:ea typeface="ＭＳ Ｐゴシック" charset="0"/>
                </a:defRPr>
              </a:lvl5pPr>
              <a:lvl6pPr marL="25146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6pPr>
              <a:lvl7pPr marL="29718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7pPr>
              <a:lvl8pPr marL="34290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8pPr>
              <a:lvl9pPr marL="38862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9pPr>
            </a:lstStyle>
            <a:p>
              <a:pPr marL="457200" indent="-457200">
                <a:lnSpc>
                  <a:spcPts val="2600"/>
                </a:lnSpc>
                <a:buFont typeface="Arial" panose="020B0604020202020204" pitchFamily="34" charset="0"/>
                <a:buChar char="•"/>
              </a:pPr>
              <a:r>
                <a:rPr lang="en-US" sz="2400" dirty="0">
                  <a:latin typeface="Arial" panose="020B0604020202020204" pitchFamily="34" charset="0"/>
                  <a:ea typeface="Arial" charset="0"/>
                  <a:cs typeface="Arial" panose="020B0604020202020204" pitchFamily="34" charset="0"/>
                </a:rPr>
                <a:t>Hand and SpeechMark agreement for F1 was 88% and for F2 was 75%. When observing F3 for /</a:t>
              </a:r>
              <a:r>
                <a:rPr lang="en-US" sz="2400" dirty="0" err="1">
                  <a:latin typeface="Arial" panose="020B0604020202020204" pitchFamily="34" charset="0"/>
                  <a:ea typeface="Arial" charset="0"/>
                  <a:cs typeface="Arial" panose="020B0604020202020204" pitchFamily="34" charset="0"/>
                </a:rPr>
                <a:t>i</a:t>
              </a:r>
              <a:r>
                <a:rPr lang="en-US" sz="2400" dirty="0">
                  <a:latin typeface="Arial" panose="020B0604020202020204" pitchFamily="34" charset="0"/>
                  <a:ea typeface="Arial" charset="0"/>
                  <a:cs typeface="Arial" panose="020B0604020202020204" pitchFamily="34" charset="0"/>
                </a:rPr>
                <a:t>/, it was noted that it was a good fit for F2 .When manually adjusted, detection accuracy was increased to 88% for both F1 and F2. </a:t>
              </a:r>
              <a:endParaRPr lang="en-US" sz="2400" dirty="0">
                <a:highlight>
                  <a:srgbClr val="FFFF00"/>
                </a:highlight>
                <a:latin typeface="Arial" panose="020B0604020202020204" pitchFamily="34" charset="0"/>
                <a:ea typeface="Arial" charset="0"/>
                <a:cs typeface="Arial" panose="020B0604020202020204" pitchFamily="34" charset="0"/>
              </a:endParaRPr>
            </a:p>
            <a:p>
              <a:pPr marL="457200" indent="-457200">
                <a:lnSpc>
                  <a:spcPts val="2600"/>
                </a:lnSpc>
                <a:buFont typeface="Arial" panose="020B0604020202020204" pitchFamily="34" charset="0"/>
                <a:buChar char="•"/>
              </a:pPr>
              <a:r>
                <a:rPr lang="en-US" sz="2400" dirty="0">
                  <a:latin typeface="Arial" panose="020B0604020202020204" pitchFamily="34" charset="0"/>
                  <a:ea typeface="Arial" charset="0"/>
                  <a:cs typeface="Arial" panose="020B0604020202020204" pitchFamily="34" charset="0"/>
                </a:rPr>
                <a:t>These preliminary findings support ongoing investigation of automated vowel measures in preschool age children. Automated measures can be unbiased and far faster than manual techniques.</a:t>
              </a:r>
            </a:p>
            <a:p>
              <a:pPr marL="457200" indent="-457200">
                <a:lnSpc>
                  <a:spcPts val="2600"/>
                </a:lnSpc>
                <a:buFont typeface="Arial" panose="020B0604020202020204" pitchFamily="34" charset="0"/>
                <a:buChar char="•"/>
              </a:pPr>
              <a:r>
                <a:rPr lang="en-US" sz="2400" dirty="0">
                  <a:latin typeface="Arial" panose="020B0604020202020204" pitchFamily="34" charset="0"/>
                  <a:ea typeface="Arial" charset="0"/>
                  <a:cs typeface="Arial" panose="020B0604020202020204" pitchFamily="34" charset="0"/>
                </a:rPr>
                <a:t>This provides access to new and less frequently used measures of vowel space volume (F1/F2/F3), dispersion, formant bandwidths, and subglottal resonances.</a:t>
              </a:r>
            </a:p>
            <a:p>
              <a:pPr marL="457200" indent="-457200">
                <a:lnSpc>
                  <a:spcPts val="2600"/>
                </a:lnSpc>
                <a:buFont typeface="Arial" panose="020B0604020202020204" pitchFamily="34" charset="0"/>
                <a:buChar char="•"/>
              </a:pPr>
              <a:r>
                <a:rPr lang="en-US" sz="2400" dirty="0">
                  <a:latin typeface="Arial" panose="020B0604020202020204" pitchFamily="34" charset="0"/>
                  <a:ea typeface="Arial" charset="0"/>
                  <a:cs typeface="Arial" panose="020B0604020202020204" pitchFamily="34" charset="0"/>
                </a:rPr>
                <a:t>The paucity of literature with variability data means that typical child </a:t>
              </a:r>
              <a:r>
                <a:rPr lang="en-US" sz="2400" dirty="0" err="1">
                  <a:latin typeface="Arial" panose="020B0604020202020204" pitchFamily="34" charset="0"/>
                  <a:ea typeface="Arial" charset="0"/>
                  <a:cs typeface="Arial" panose="020B0604020202020204" pitchFamily="34" charset="0"/>
                </a:rPr>
                <a:t>produc-tions</a:t>
              </a:r>
              <a:r>
                <a:rPr lang="en-US" sz="2400" dirty="0">
                  <a:latin typeface="Arial" panose="020B0604020202020204" pitchFamily="34" charset="0"/>
                  <a:ea typeface="Arial" charset="0"/>
                  <a:cs typeface="Arial" panose="020B0604020202020204" pitchFamily="34" charset="0"/>
                </a:rPr>
                <a:t> sometimes fall outside the published range. We are investigating F1/F2/F3 values that provide population data reflective of the normal extreme values for young children. The same limitations apply to subglottal resonances and bandwidths, which we are also investigating.</a:t>
              </a:r>
            </a:p>
            <a:p>
              <a:pPr marL="457200" indent="-457200">
                <a:buFont typeface="Arial" panose="020B0604020202020204" pitchFamily="34" charset="0"/>
                <a:buChar char="•"/>
              </a:pPr>
              <a:endParaRPr lang="en-US" sz="2400" dirty="0">
                <a:latin typeface="Arial" panose="020B0604020202020204" pitchFamily="34" charset="0"/>
                <a:ea typeface="Arial" charset="0"/>
                <a:cs typeface="Arial" panose="020B0604020202020204" pitchFamily="34" charset="0"/>
              </a:endParaRPr>
            </a:p>
            <a:p>
              <a:pPr marL="457200" indent="-457200">
                <a:buFont typeface="Arial" panose="020B0604020202020204" pitchFamily="34" charset="0"/>
                <a:buChar char="•"/>
              </a:pPr>
              <a:endParaRPr lang="en-US" sz="2400" dirty="0">
                <a:latin typeface="Arial" panose="020B0604020202020204" pitchFamily="34" charset="0"/>
                <a:ea typeface="Arial" charset="0"/>
                <a:cs typeface="Arial" panose="020B0604020202020204" pitchFamily="34" charset="0"/>
              </a:endParaRPr>
            </a:p>
          </p:txBody>
        </p:sp>
      </p:grpSp>
      <p:sp>
        <p:nvSpPr>
          <p:cNvPr id="106" name="TextBox 6">
            <a:extLst>
              <a:ext uri="{FF2B5EF4-FFF2-40B4-BE49-F238E27FC236}">
                <a16:creationId xmlns:a16="http://schemas.microsoft.com/office/drawing/2014/main" id="{4B928497-B4BA-40A6-BDC9-A8D547CBB3AD}"/>
              </a:ext>
            </a:extLst>
          </p:cNvPr>
          <p:cNvSpPr txBox="1">
            <a:spLocks noChangeArrowheads="1"/>
          </p:cNvSpPr>
          <p:nvPr/>
        </p:nvSpPr>
        <p:spPr bwMode="auto">
          <a:xfrm>
            <a:off x="8402360" y="1626790"/>
            <a:ext cx="27130116" cy="707310"/>
          </a:xfrm>
          <a:prstGeom prst="rect">
            <a:avLst/>
          </a:prstGeom>
          <a:solidFill>
            <a:schemeClr val="bg1"/>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square" tIns="91440" bIns="91440">
            <a:spAutoFit/>
          </a:bodyPr>
          <a:lstStyle>
            <a:lvl1pPr eaLnBrk="0" hangingPunct="0">
              <a:tabLst>
                <a:tab pos="500063" algn="l"/>
              </a:tabLst>
              <a:defRPr sz="3200">
                <a:solidFill>
                  <a:schemeClr val="tx1"/>
                </a:solidFill>
                <a:latin typeface="Helvetica" charset="0"/>
                <a:ea typeface="ＭＳ Ｐゴシック" charset="0"/>
                <a:cs typeface="ＭＳ Ｐゴシック" charset="0"/>
              </a:defRPr>
            </a:lvl1pPr>
            <a:lvl2pPr marL="742950" indent="-285750" eaLnBrk="0" hangingPunct="0">
              <a:tabLst>
                <a:tab pos="500063" algn="l"/>
              </a:tabLst>
              <a:defRPr sz="3200">
                <a:solidFill>
                  <a:schemeClr val="tx1"/>
                </a:solidFill>
                <a:latin typeface="Helvetica" charset="0"/>
                <a:ea typeface="ＭＳ Ｐゴシック" charset="0"/>
              </a:defRPr>
            </a:lvl2pPr>
            <a:lvl3pPr marL="1143000" indent="-228600" eaLnBrk="0" hangingPunct="0">
              <a:tabLst>
                <a:tab pos="500063" algn="l"/>
              </a:tabLst>
              <a:defRPr sz="3200">
                <a:solidFill>
                  <a:schemeClr val="tx1"/>
                </a:solidFill>
                <a:latin typeface="Helvetica" charset="0"/>
                <a:ea typeface="ＭＳ Ｐゴシック" charset="0"/>
              </a:defRPr>
            </a:lvl3pPr>
            <a:lvl4pPr marL="1600200" indent="-228600" eaLnBrk="0" hangingPunct="0">
              <a:tabLst>
                <a:tab pos="500063" algn="l"/>
              </a:tabLst>
              <a:defRPr sz="3200">
                <a:solidFill>
                  <a:schemeClr val="tx1"/>
                </a:solidFill>
                <a:latin typeface="Helvetica" charset="0"/>
                <a:ea typeface="ＭＳ Ｐゴシック" charset="0"/>
              </a:defRPr>
            </a:lvl4pPr>
            <a:lvl5pPr marL="2057400" indent="-228600" eaLnBrk="0" hangingPunct="0">
              <a:tabLst>
                <a:tab pos="500063" algn="l"/>
              </a:tabLst>
              <a:defRPr sz="3200">
                <a:solidFill>
                  <a:schemeClr val="tx1"/>
                </a:solidFill>
                <a:latin typeface="Helvetica" charset="0"/>
                <a:ea typeface="ＭＳ Ｐゴシック" charset="0"/>
              </a:defRPr>
            </a:lvl5pPr>
            <a:lvl6pPr marL="2514600" indent="-228600" eaLnBrk="0" fontAlgn="base" hangingPunct="0">
              <a:spcBef>
                <a:spcPct val="0"/>
              </a:spcBef>
              <a:spcAft>
                <a:spcPct val="0"/>
              </a:spcAft>
              <a:tabLst>
                <a:tab pos="500063" algn="l"/>
              </a:tabLst>
              <a:defRPr sz="3200">
                <a:solidFill>
                  <a:schemeClr val="tx1"/>
                </a:solidFill>
                <a:latin typeface="Helvetica" charset="0"/>
                <a:ea typeface="ＭＳ Ｐゴシック" charset="0"/>
              </a:defRPr>
            </a:lvl6pPr>
            <a:lvl7pPr marL="2971800" indent="-228600" eaLnBrk="0" fontAlgn="base" hangingPunct="0">
              <a:spcBef>
                <a:spcPct val="0"/>
              </a:spcBef>
              <a:spcAft>
                <a:spcPct val="0"/>
              </a:spcAft>
              <a:tabLst>
                <a:tab pos="500063" algn="l"/>
              </a:tabLst>
              <a:defRPr sz="3200">
                <a:solidFill>
                  <a:schemeClr val="tx1"/>
                </a:solidFill>
                <a:latin typeface="Helvetica" charset="0"/>
                <a:ea typeface="ＭＳ Ｐゴシック" charset="0"/>
              </a:defRPr>
            </a:lvl7pPr>
            <a:lvl8pPr marL="3429000" indent="-228600" eaLnBrk="0" fontAlgn="base" hangingPunct="0">
              <a:spcBef>
                <a:spcPct val="0"/>
              </a:spcBef>
              <a:spcAft>
                <a:spcPct val="0"/>
              </a:spcAft>
              <a:tabLst>
                <a:tab pos="500063" algn="l"/>
              </a:tabLst>
              <a:defRPr sz="3200">
                <a:solidFill>
                  <a:schemeClr val="tx1"/>
                </a:solidFill>
                <a:latin typeface="Helvetica" charset="0"/>
                <a:ea typeface="ＭＳ Ｐゴシック" charset="0"/>
              </a:defRPr>
            </a:lvl8pPr>
            <a:lvl9pPr marL="3886200" indent="-228600" eaLnBrk="0" fontAlgn="base" hangingPunct="0">
              <a:spcBef>
                <a:spcPct val="0"/>
              </a:spcBef>
              <a:spcAft>
                <a:spcPct val="0"/>
              </a:spcAft>
              <a:tabLst>
                <a:tab pos="500063" algn="l"/>
              </a:tabLst>
              <a:defRPr sz="3200">
                <a:solidFill>
                  <a:schemeClr val="tx1"/>
                </a:solidFill>
                <a:latin typeface="Helvetica" charset="0"/>
                <a:ea typeface="ＭＳ Ｐゴシック" charset="0"/>
              </a:defRPr>
            </a:lvl9pPr>
          </a:lstStyle>
          <a:p>
            <a:pPr marL="0" marR="0" algn="ctr">
              <a:lnSpc>
                <a:spcPts val="2940"/>
              </a:lnSpc>
              <a:spcBef>
                <a:spcPts val="0"/>
              </a:spcBef>
              <a:spcAft>
                <a:spcPts val="0"/>
              </a:spcAft>
            </a:pPr>
            <a:r>
              <a:rPr lang="en-US" sz="7200" dirty="0">
                <a:effectLst/>
                <a:latin typeface="Calibri" panose="020F0502020204030204" pitchFamily="34" charset="0"/>
                <a:ea typeface="Calibri" panose="020F0502020204030204" pitchFamily="34" charset="0"/>
              </a:rPr>
              <a:t>Automated Vowel Space Measurement of Young Children</a:t>
            </a:r>
          </a:p>
        </p:txBody>
      </p:sp>
      <p:grpSp>
        <p:nvGrpSpPr>
          <p:cNvPr id="37" name="Group 36">
            <a:extLst>
              <a:ext uri="{FF2B5EF4-FFF2-40B4-BE49-F238E27FC236}">
                <a16:creationId xmlns:a16="http://schemas.microsoft.com/office/drawing/2014/main" id="{DA8D67DA-8B64-40E6-870C-CD66B045976D}"/>
              </a:ext>
            </a:extLst>
          </p:cNvPr>
          <p:cNvGrpSpPr/>
          <p:nvPr/>
        </p:nvGrpSpPr>
        <p:grpSpPr>
          <a:xfrm>
            <a:off x="31971908" y="20225126"/>
            <a:ext cx="11322525" cy="10137863"/>
            <a:chOff x="32000494" y="21032319"/>
            <a:chExt cx="11337661" cy="8200754"/>
          </a:xfrm>
        </p:grpSpPr>
        <p:sp>
          <p:nvSpPr>
            <p:cNvPr id="24" name="Text Box 179"/>
            <p:cNvSpPr txBox="1">
              <a:spLocks noChangeArrowheads="1"/>
            </p:cNvSpPr>
            <p:nvPr/>
          </p:nvSpPr>
          <p:spPr bwMode="auto">
            <a:xfrm>
              <a:off x="32000495" y="21605462"/>
              <a:ext cx="11337660" cy="7627611"/>
            </a:xfrm>
            <a:prstGeom prst="rect">
              <a:avLst/>
            </a:prstGeom>
            <a:noFill/>
            <a:ln w="50800">
              <a:solidFill>
                <a:schemeClr val="accent4"/>
              </a:solidFill>
              <a:miter lim="800000"/>
              <a:headEnd/>
              <a:tailEnd/>
            </a:ln>
            <a:extLst>
              <a:ext uri="{909E8E84-426E-40dd-AFC4-6F175D3DCCD1}">
                <a14:hiddenFill xmlns="" xmlns:a14="http://schemas.microsoft.com/office/drawing/2010/main">
                  <a:solidFill>
                    <a:srgbClr val="FFFFFF"/>
                  </a:solidFill>
                </a14:hiddenFill>
              </a:ext>
            </a:extLst>
          </p:spPr>
          <p:txBody>
            <a:bodyPr lIns="274320" tIns="137160" rIns="274320" bIns="137160"/>
            <a:lstStyle>
              <a:lvl1pPr eaLnBrk="0" hangingPunct="0">
                <a:tabLst>
                  <a:tab pos="508000" algn="l"/>
                </a:tabLst>
                <a:defRPr sz="3200">
                  <a:solidFill>
                    <a:schemeClr val="tx1"/>
                  </a:solidFill>
                  <a:latin typeface="Helvetica" charset="0"/>
                  <a:ea typeface="ＭＳ Ｐゴシック" charset="0"/>
                  <a:cs typeface="ＭＳ Ｐゴシック" charset="0"/>
                </a:defRPr>
              </a:lvl1pPr>
              <a:lvl2pPr marL="742950" indent="-285750" eaLnBrk="0" hangingPunct="0">
                <a:tabLst>
                  <a:tab pos="508000" algn="l"/>
                </a:tabLst>
                <a:defRPr sz="3200">
                  <a:solidFill>
                    <a:schemeClr val="tx1"/>
                  </a:solidFill>
                  <a:latin typeface="Helvetica" charset="0"/>
                  <a:ea typeface="ＭＳ Ｐゴシック" charset="0"/>
                </a:defRPr>
              </a:lvl2pPr>
              <a:lvl3pPr marL="1143000" indent="-228600" eaLnBrk="0" hangingPunct="0">
                <a:tabLst>
                  <a:tab pos="508000" algn="l"/>
                </a:tabLst>
                <a:defRPr sz="3200">
                  <a:solidFill>
                    <a:schemeClr val="tx1"/>
                  </a:solidFill>
                  <a:latin typeface="Helvetica" charset="0"/>
                  <a:ea typeface="ＭＳ Ｐゴシック" charset="0"/>
                </a:defRPr>
              </a:lvl3pPr>
              <a:lvl4pPr marL="1600200" indent="-228600" eaLnBrk="0" hangingPunct="0">
                <a:tabLst>
                  <a:tab pos="508000" algn="l"/>
                </a:tabLst>
                <a:defRPr sz="3200">
                  <a:solidFill>
                    <a:schemeClr val="tx1"/>
                  </a:solidFill>
                  <a:latin typeface="Helvetica" charset="0"/>
                  <a:ea typeface="ＭＳ Ｐゴシック" charset="0"/>
                </a:defRPr>
              </a:lvl4pPr>
              <a:lvl5pPr marL="2057400" indent="-228600" eaLnBrk="0" hangingPunct="0">
                <a:tabLst>
                  <a:tab pos="508000" algn="l"/>
                </a:tabLst>
                <a:defRPr sz="3200">
                  <a:solidFill>
                    <a:schemeClr val="tx1"/>
                  </a:solidFill>
                  <a:latin typeface="Helvetica" charset="0"/>
                  <a:ea typeface="ＭＳ Ｐゴシック" charset="0"/>
                </a:defRPr>
              </a:lvl5pPr>
              <a:lvl6pPr marL="25146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6pPr>
              <a:lvl7pPr marL="29718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7pPr>
              <a:lvl8pPr marL="34290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8pPr>
              <a:lvl9pPr marL="3886200" indent="-228600" eaLnBrk="0" fontAlgn="base" hangingPunct="0">
                <a:spcBef>
                  <a:spcPct val="0"/>
                </a:spcBef>
                <a:spcAft>
                  <a:spcPct val="0"/>
                </a:spcAft>
                <a:tabLst>
                  <a:tab pos="508000" algn="l"/>
                </a:tabLst>
                <a:defRPr sz="3200">
                  <a:solidFill>
                    <a:schemeClr val="tx1"/>
                  </a:solidFill>
                  <a:latin typeface="Helvetica" charset="0"/>
                  <a:ea typeface="ＭＳ Ｐゴシック" charset="0"/>
                </a:defRPr>
              </a:lvl9pPr>
            </a:lstStyle>
            <a:p>
              <a:pPr marL="457200" indent="-457200" eaLnBrk="1" hangingPunct="1">
                <a:spcBef>
                  <a:spcPts val="0"/>
                </a:spcBef>
                <a:buFont typeface="+mj-lt"/>
                <a:buAutoNum type="arabicPeriod"/>
              </a:pPr>
              <a:r>
                <a:rPr lang="en-US" sz="2100" b="0" i="0" dirty="0">
                  <a:solidFill>
                    <a:srgbClr val="222222"/>
                  </a:solidFill>
                  <a:effectLst/>
                  <a:latin typeface="Arial" panose="020B0604020202020204" pitchFamily="34" charset="0"/>
                  <a:cs typeface="Arial" panose="020B0604020202020204" pitchFamily="34" charset="0"/>
                </a:rPr>
                <a:t>Griscom, N. T., &amp; Wohl, M. E. (1986). Dimensions of the growing trachea related to age and gender. </a:t>
              </a:r>
              <a:r>
                <a:rPr lang="en-US" sz="2100" b="0" i="1" dirty="0">
                  <a:solidFill>
                    <a:srgbClr val="222222"/>
                  </a:solidFill>
                  <a:effectLst/>
                  <a:latin typeface="Arial" panose="020B0604020202020204" pitchFamily="34" charset="0"/>
                  <a:cs typeface="Arial" panose="020B0604020202020204" pitchFamily="34" charset="0"/>
                </a:rPr>
                <a:t>American Journal of Roentgenology</a:t>
              </a:r>
              <a:r>
                <a:rPr lang="en-US" sz="2100" b="0" i="0" dirty="0">
                  <a:solidFill>
                    <a:srgbClr val="222222"/>
                  </a:solidFill>
                  <a:effectLst/>
                  <a:latin typeface="Arial" panose="020B0604020202020204" pitchFamily="34" charset="0"/>
                  <a:cs typeface="Arial" panose="020B0604020202020204" pitchFamily="34" charset="0"/>
                </a:rPr>
                <a:t>, </a:t>
              </a:r>
              <a:r>
                <a:rPr lang="en-US" sz="2100" b="0" i="1" dirty="0">
                  <a:solidFill>
                    <a:srgbClr val="222222"/>
                  </a:solidFill>
                  <a:effectLst/>
                  <a:latin typeface="Arial" panose="020B0604020202020204" pitchFamily="34" charset="0"/>
                  <a:cs typeface="Arial" panose="020B0604020202020204" pitchFamily="34" charset="0"/>
                </a:rPr>
                <a:t>146</a:t>
              </a:r>
              <a:r>
                <a:rPr lang="en-US" sz="2100" b="0" i="0" dirty="0">
                  <a:solidFill>
                    <a:srgbClr val="222222"/>
                  </a:solidFill>
                  <a:effectLst/>
                  <a:latin typeface="Arial" panose="020B0604020202020204" pitchFamily="34" charset="0"/>
                  <a:cs typeface="Arial" panose="020B0604020202020204" pitchFamily="34" charset="0"/>
                </a:rPr>
                <a:t>(2), 233-237.</a:t>
              </a:r>
            </a:p>
            <a:p>
              <a:pPr marL="457200" indent="-457200" eaLnBrk="1" hangingPunct="1">
                <a:spcBef>
                  <a:spcPts val="0"/>
                </a:spcBef>
                <a:buFont typeface="+mj-lt"/>
                <a:buAutoNum type="arabicPeriod"/>
              </a:pPr>
              <a:r>
                <a:rPr lang="en-US" sz="2100" b="0" i="0" dirty="0">
                  <a:solidFill>
                    <a:srgbClr val="222222"/>
                  </a:solidFill>
                  <a:effectLst/>
                  <a:latin typeface="Arial" panose="020B0604020202020204" pitchFamily="34" charset="0"/>
                  <a:cs typeface="Arial" panose="020B0604020202020204" pitchFamily="34" charset="0"/>
                </a:rPr>
                <a:t>Kent, R. D., &amp; Vorperian, H. K. (2018). Static measurements of vowel formant frequencies and bandwidths: A review. </a:t>
              </a:r>
              <a:r>
                <a:rPr lang="en-US" sz="2100" b="0" i="1" dirty="0">
                  <a:solidFill>
                    <a:srgbClr val="222222"/>
                  </a:solidFill>
                  <a:effectLst/>
                  <a:latin typeface="Arial" panose="020B0604020202020204" pitchFamily="34" charset="0"/>
                  <a:cs typeface="Arial" panose="020B0604020202020204" pitchFamily="34" charset="0"/>
                </a:rPr>
                <a:t>Journal of communication disorders</a:t>
              </a:r>
              <a:r>
                <a:rPr lang="en-US" sz="2100" b="0" i="0" dirty="0">
                  <a:solidFill>
                    <a:srgbClr val="222222"/>
                  </a:solidFill>
                  <a:effectLst/>
                  <a:latin typeface="Arial" panose="020B0604020202020204" pitchFamily="34" charset="0"/>
                  <a:cs typeface="Arial" panose="020B0604020202020204" pitchFamily="34" charset="0"/>
                </a:rPr>
                <a:t>, </a:t>
              </a:r>
              <a:r>
                <a:rPr lang="en-US" sz="2100" b="0" i="1" dirty="0">
                  <a:solidFill>
                    <a:srgbClr val="222222"/>
                  </a:solidFill>
                  <a:effectLst/>
                  <a:latin typeface="Arial" panose="020B0604020202020204" pitchFamily="34" charset="0"/>
                  <a:cs typeface="Arial" panose="020B0604020202020204" pitchFamily="34" charset="0"/>
                </a:rPr>
                <a:t>74</a:t>
              </a:r>
              <a:r>
                <a:rPr lang="en-US" sz="2100" b="0" i="0" dirty="0">
                  <a:solidFill>
                    <a:srgbClr val="222222"/>
                  </a:solidFill>
                  <a:effectLst/>
                  <a:latin typeface="Arial" panose="020B0604020202020204" pitchFamily="34" charset="0"/>
                  <a:cs typeface="Arial" panose="020B0604020202020204" pitchFamily="34" charset="0"/>
                </a:rPr>
                <a:t>, 74-97.</a:t>
              </a:r>
            </a:p>
            <a:p>
              <a:pPr marL="457200" indent="-457200" eaLnBrk="1" hangingPunct="1">
                <a:spcBef>
                  <a:spcPts val="0"/>
                </a:spcBef>
                <a:buFont typeface="+mj-lt"/>
                <a:buAutoNum type="arabicPeriod"/>
              </a:pPr>
              <a:r>
                <a:rPr lang="en-US" sz="2100" b="0" i="0" dirty="0">
                  <a:solidFill>
                    <a:srgbClr val="222222"/>
                  </a:solidFill>
                  <a:effectLst/>
                  <a:latin typeface="Arial" panose="020B0604020202020204" pitchFamily="34" charset="0"/>
                  <a:cs typeface="Arial" panose="020B0604020202020204" pitchFamily="34" charset="0"/>
                </a:rPr>
                <a:t>Lulich, S. M. (2010). Subglottal resonances and distinctive features. </a:t>
              </a:r>
              <a:r>
                <a:rPr lang="en-US" sz="2100" b="0" i="1" dirty="0">
                  <a:solidFill>
                    <a:srgbClr val="222222"/>
                  </a:solidFill>
                  <a:effectLst/>
                  <a:latin typeface="Arial" panose="020B0604020202020204" pitchFamily="34" charset="0"/>
                  <a:cs typeface="Arial" panose="020B0604020202020204" pitchFamily="34" charset="0"/>
                </a:rPr>
                <a:t>Journal of Phonetics</a:t>
              </a:r>
              <a:r>
                <a:rPr lang="en-US" sz="2100" b="0" i="0" dirty="0">
                  <a:solidFill>
                    <a:srgbClr val="222222"/>
                  </a:solidFill>
                  <a:effectLst/>
                  <a:latin typeface="Arial" panose="020B0604020202020204" pitchFamily="34" charset="0"/>
                  <a:cs typeface="Arial" panose="020B0604020202020204" pitchFamily="34" charset="0"/>
                </a:rPr>
                <a:t>, </a:t>
              </a:r>
              <a:r>
                <a:rPr lang="en-US" sz="2100" b="0" i="1" dirty="0">
                  <a:solidFill>
                    <a:srgbClr val="222222"/>
                  </a:solidFill>
                  <a:effectLst/>
                  <a:latin typeface="Arial" panose="020B0604020202020204" pitchFamily="34" charset="0"/>
                  <a:cs typeface="Arial" panose="020B0604020202020204" pitchFamily="34" charset="0"/>
                </a:rPr>
                <a:t>38</a:t>
              </a:r>
              <a:r>
                <a:rPr lang="en-US" sz="2100" b="0" i="0" dirty="0">
                  <a:solidFill>
                    <a:srgbClr val="222222"/>
                  </a:solidFill>
                  <a:effectLst/>
                  <a:latin typeface="Arial" panose="020B0604020202020204" pitchFamily="34" charset="0"/>
                  <a:cs typeface="Arial" panose="020B0604020202020204" pitchFamily="34" charset="0"/>
                </a:rPr>
                <a:t>(1), 20-32. </a:t>
              </a:r>
            </a:p>
            <a:p>
              <a:pPr marL="457200" indent="-457200" eaLnBrk="1" hangingPunct="1">
                <a:spcBef>
                  <a:spcPts val="0"/>
                </a:spcBef>
                <a:buFont typeface="+mj-lt"/>
                <a:buAutoNum type="arabicPeriod"/>
              </a:pPr>
              <a:r>
                <a:rPr lang="en-US" sz="2100" b="0" i="0" dirty="0">
                  <a:solidFill>
                    <a:srgbClr val="222222"/>
                  </a:solidFill>
                  <a:effectLst/>
                  <a:latin typeface="Arial" panose="020B0604020202020204" pitchFamily="34" charset="0"/>
                  <a:cs typeface="Arial" panose="020B0604020202020204" pitchFamily="34" charset="0"/>
                </a:rPr>
                <a:t>Lulich, S. M., </a:t>
              </a:r>
              <a:r>
                <a:rPr lang="en-US" sz="2100" b="0" i="0" dirty="0" err="1">
                  <a:solidFill>
                    <a:srgbClr val="222222"/>
                  </a:solidFill>
                  <a:effectLst/>
                  <a:latin typeface="Arial" panose="020B0604020202020204" pitchFamily="34" charset="0"/>
                  <a:cs typeface="Arial" panose="020B0604020202020204" pitchFamily="34" charset="0"/>
                </a:rPr>
                <a:t>Arsikere</a:t>
              </a:r>
              <a:r>
                <a:rPr lang="en-US" sz="2100" b="0" i="0" dirty="0">
                  <a:solidFill>
                    <a:srgbClr val="222222"/>
                  </a:solidFill>
                  <a:effectLst/>
                  <a:latin typeface="Arial" panose="020B0604020202020204" pitchFamily="34" charset="0"/>
                  <a:cs typeface="Arial" panose="020B0604020202020204" pitchFamily="34" charset="0"/>
                </a:rPr>
                <a:t>, H., Morton, J. R., Leung, G. K., </a:t>
              </a:r>
              <a:r>
                <a:rPr lang="en-US" sz="2100" b="0" i="0" dirty="0" err="1">
                  <a:solidFill>
                    <a:srgbClr val="222222"/>
                  </a:solidFill>
                  <a:effectLst/>
                  <a:latin typeface="Arial" panose="020B0604020202020204" pitchFamily="34" charset="0"/>
                  <a:cs typeface="Arial" panose="020B0604020202020204" pitchFamily="34" charset="0"/>
                </a:rPr>
                <a:t>Alwan</a:t>
              </a:r>
              <a:r>
                <a:rPr lang="en-US" sz="2100" b="0" i="0" dirty="0">
                  <a:solidFill>
                    <a:srgbClr val="222222"/>
                  </a:solidFill>
                  <a:effectLst/>
                  <a:latin typeface="Arial" panose="020B0604020202020204" pitchFamily="34" charset="0"/>
                  <a:cs typeface="Arial" panose="020B0604020202020204" pitchFamily="34" charset="0"/>
                </a:rPr>
                <a:t>, A., &amp; Sommers, M. S. (2011). Analysis and automatic estimation of children's subglottal resonances. In </a:t>
              </a:r>
              <a:r>
                <a:rPr lang="en-US" sz="2100" b="0" i="1" dirty="0">
                  <a:solidFill>
                    <a:srgbClr val="222222"/>
                  </a:solidFill>
                  <a:effectLst/>
                  <a:latin typeface="Arial" panose="020B0604020202020204" pitchFamily="34" charset="0"/>
                  <a:cs typeface="Arial" panose="020B0604020202020204" pitchFamily="34" charset="0"/>
                </a:rPr>
                <a:t>Twelfth Annual Conference of the International Speech Communication Association</a:t>
              </a:r>
              <a:r>
                <a:rPr lang="en-US" sz="2100" b="0" i="0" dirty="0">
                  <a:solidFill>
                    <a:srgbClr val="222222"/>
                  </a:solidFill>
                  <a:effectLst/>
                  <a:latin typeface="Arial" panose="020B0604020202020204" pitchFamily="34" charset="0"/>
                  <a:cs typeface="Arial" panose="020B0604020202020204" pitchFamily="34" charset="0"/>
                </a:rPr>
                <a:t>.</a:t>
              </a:r>
            </a:p>
            <a:p>
              <a:pPr marL="457200" indent="-457200" eaLnBrk="1" hangingPunct="1">
                <a:spcBef>
                  <a:spcPts val="0"/>
                </a:spcBef>
                <a:buFont typeface="+mj-lt"/>
                <a:buAutoNum type="arabicPeriod"/>
              </a:pPr>
              <a:r>
                <a:rPr lang="en-US" sz="2100" b="0" i="0" dirty="0">
                  <a:solidFill>
                    <a:srgbClr val="303030"/>
                  </a:solidFill>
                  <a:effectLst/>
                  <a:latin typeface="Arial" panose="020B0604020202020204" pitchFamily="34" charset="0"/>
                  <a:cs typeface="Arial" panose="020B0604020202020204" pitchFamily="34" charset="0"/>
                </a:rPr>
                <a:t>McGowan, R. W., McGowan, R. S., Denny, M., &amp; </a:t>
              </a:r>
              <a:r>
                <a:rPr lang="en-US" sz="2100" b="0" i="0" dirty="0" err="1">
                  <a:solidFill>
                    <a:srgbClr val="303030"/>
                  </a:solidFill>
                  <a:effectLst/>
                  <a:latin typeface="Arial" panose="020B0604020202020204" pitchFamily="34" charset="0"/>
                  <a:cs typeface="Arial" panose="020B0604020202020204" pitchFamily="34" charset="0"/>
                </a:rPr>
                <a:t>Nittrouer</a:t>
              </a:r>
              <a:r>
                <a:rPr lang="en-US" sz="2100" b="0" i="0" dirty="0">
                  <a:solidFill>
                    <a:srgbClr val="303030"/>
                  </a:solidFill>
                  <a:effectLst/>
                  <a:latin typeface="Arial" panose="020B0604020202020204" pitchFamily="34" charset="0"/>
                  <a:cs typeface="Arial" panose="020B0604020202020204" pitchFamily="34" charset="0"/>
                </a:rPr>
                <a:t>, S. (2014). A longitudinal study of very young children's vowel production. </a:t>
              </a:r>
              <a:r>
                <a:rPr lang="en-US" sz="2100" b="0" i="1" dirty="0">
                  <a:solidFill>
                    <a:srgbClr val="303030"/>
                  </a:solidFill>
                  <a:effectLst/>
                  <a:latin typeface="Arial" panose="020B0604020202020204" pitchFamily="34" charset="0"/>
                  <a:cs typeface="Arial" panose="020B0604020202020204" pitchFamily="34" charset="0"/>
                </a:rPr>
                <a:t>Journal of speech, language, and hearing research: JSLHR</a:t>
              </a:r>
              <a:r>
                <a:rPr lang="en-US" sz="2100" b="0" i="0" dirty="0">
                  <a:solidFill>
                    <a:srgbClr val="303030"/>
                  </a:solidFill>
                  <a:effectLst/>
                  <a:latin typeface="Arial" panose="020B0604020202020204" pitchFamily="34" charset="0"/>
                  <a:cs typeface="Arial" panose="020B0604020202020204" pitchFamily="34" charset="0"/>
                </a:rPr>
                <a:t>, </a:t>
              </a:r>
              <a:r>
                <a:rPr lang="en-US" sz="2100" b="0" i="1" dirty="0">
                  <a:solidFill>
                    <a:srgbClr val="303030"/>
                  </a:solidFill>
                  <a:effectLst/>
                  <a:latin typeface="Arial" panose="020B0604020202020204" pitchFamily="34" charset="0"/>
                  <a:cs typeface="Arial" panose="020B0604020202020204" pitchFamily="34" charset="0"/>
                </a:rPr>
                <a:t>57</a:t>
              </a:r>
              <a:r>
                <a:rPr lang="en-US" sz="2100" b="0" i="0" dirty="0">
                  <a:solidFill>
                    <a:srgbClr val="303030"/>
                  </a:solidFill>
                  <a:effectLst/>
                  <a:latin typeface="Arial" panose="020B0604020202020204" pitchFamily="34" charset="0"/>
                  <a:cs typeface="Arial" panose="020B0604020202020204" pitchFamily="34" charset="0"/>
                </a:rPr>
                <a:t>(1), 1–15. </a:t>
              </a:r>
              <a:r>
                <a:rPr lang="en-US" sz="2100" b="0" i="0" dirty="0">
                  <a:solidFill>
                    <a:srgbClr val="303030"/>
                  </a:solidFill>
                  <a:effectLst/>
                  <a:latin typeface="Arial" panose="020B0604020202020204" pitchFamily="34" charset="0"/>
                  <a:cs typeface="Arial" panose="020B0604020202020204" pitchFamily="34" charset="0"/>
                  <a:hlinkClick r:id="rId4"/>
                </a:rPr>
                <a:t>https://doi.org/10.1044/1092-4388(2013/12-0112)</a:t>
              </a:r>
              <a:endParaRPr lang="en-US" sz="2100" b="0" i="0" dirty="0">
                <a:solidFill>
                  <a:srgbClr val="303030"/>
                </a:solidFill>
                <a:effectLst/>
                <a:latin typeface="Arial" panose="020B0604020202020204" pitchFamily="34" charset="0"/>
                <a:cs typeface="Arial" panose="020B0604020202020204" pitchFamily="34" charset="0"/>
              </a:endParaRPr>
            </a:p>
            <a:p>
              <a:pPr marL="457200" indent="-457200" eaLnBrk="1" hangingPunct="1">
                <a:spcBef>
                  <a:spcPts val="0"/>
                </a:spcBef>
                <a:buFont typeface="+mj-lt"/>
                <a:buAutoNum type="arabicPeriod"/>
              </a:pPr>
              <a:r>
                <a:rPr lang="en-US" sz="2100" b="0" i="0" dirty="0">
                  <a:solidFill>
                    <a:srgbClr val="222222"/>
                  </a:solidFill>
                  <a:effectLst/>
                  <a:latin typeface="Arial" panose="020B0604020202020204" pitchFamily="34" charset="0"/>
                  <a:cs typeface="Arial" panose="020B0604020202020204" pitchFamily="34" charset="0"/>
                </a:rPr>
                <a:t>Peterson, G. E., &amp; Barney, H. L. (1951). Control methods used in a study of the vowels. </a:t>
              </a:r>
              <a:r>
                <a:rPr lang="en-US" sz="2100" b="0" i="1" dirty="0">
                  <a:solidFill>
                    <a:srgbClr val="222222"/>
                  </a:solidFill>
                  <a:effectLst/>
                  <a:latin typeface="Arial" panose="020B0604020202020204" pitchFamily="34" charset="0"/>
                  <a:cs typeface="Arial" panose="020B0604020202020204" pitchFamily="34" charset="0"/>
                </a:rPr>
                <a:t>The Journal of the Acoustical Society of America: JASA</a:t>
              </a:r>
              <a:r>
                <a:rPr lang="en-US" sz="2100" b="0" i="0" dirty="0">
                  <a:solidFill>
                    <a:srgbClr val="222222"/>
                  </a:solidFill>
                  <a:effectLst/>
                  <a:latin typeface="Arial" panose="020B0604020202020204" pitchFamily="34" charset="0"/>
                  <a:cs typeface="Arial" panose="020B0604020202020204" pitchFamily="34" charset="0"/>
                </a:rPr>
                <a:t>, </a:t>
              </a:r>
              <a:r>
                <a:rPr lang="en-US" sz="2100" b="0" i="1" dirty="0">
                  <a:solidFill>
                    <a:srgbClr val="222222"/>
                  </a:solidFill>
                  <a:effectLst/>
                  <a:latin typeface="Arial" panose="020B0604020202020204" pitchFamily="34" charset="0"/>
                  <a:cs typeface="Arial" panose="020B0604020202020204" pitchFamily="34" charset="0"/>
                </a:rPr>
                <a:t>23</a:t>
              </a:r>
              <a:r>
                <a:rPr lang="en-US" sz="2100" b="0" i="0" dirty="0">
                  <a:solidFill>
                    <a:srgbClr val="222222"/>
                  </a:solidFill>
                  <a:effectLst/>
                  <a:latin typeface="Arial" panose="020B0604020202020204" pitchFamily="34" charset="0"/>
                  <a:cs typeface="Arial" panose="020B0604020202020204" pitchFamily="34" charset="0"/>
                </a:rPr>
                <a:t>(1), 148-148.</a:t>
              </a:r>
            </a:p>
            <a:p>
              <a:pPr marL="457200" indent="-457200" eaLnBrk="1" hangingPunct="1">
                <a:spcBef>
                  <a:spcPts val="0"/>
                </a:spcBef>
                <a:buFont typeface="+mj-lt"/>
                <a:buAutoNum type="arabicPeriod"/>
              </a:pPr>
              <a:r>
                <a:rPr lang="en-US" sz="2100" b="0" i="0" dirty="0">
                  <a:solidFill>
                    <a:srgbClr val="1C1D1E"/>
                  </a:solidFill>
                  <a:effectLst/>
                  <a:latin typeface="Arial" panose="020B0604020202020204" pitchFamily="34" charset="0"/>
                  <a:cs typeface="Arial" panose="020B0604020202020204" pitchFamily="34" charset="0"/>
                </a:rPr>
                <a:t>Propst, E.J., </a:t>
              </a:r>
              <a:r>
                <a:rPr lang="en-US" sz="2100" b="0" i="0" dirty="0" err="1">
                  <a:solidFill>
                    <a:srgbClr val="1C1D1E"/>
                  </a:solidFill>
                  <a:effectLst/>
                  <a:latin typeface="Arial" panose="020B0604020202020204" pitchFamily="34" charset="0"/>
                  <a:cs typeface="Arial" panose="020B0604020202020204" pitchFamily="34" charset="0"/>
                </a:rPr>
                <a:t>Gorodensky</a:t>
              </a:r>
              <a:r>
                <a:rPr lang="en-US" sz="2100" b="0" i="0" dirty="0">
                  <a:solidFill>
                    <a:srgbClr val="1C1D1E"/>
                  </a:solidFill>
                  <a:effectLst/>
                  <a:latin typeface="Arial" panose="020B0604020202020204" pitchFamily="34" charset="0"/>
                  <a:cs typeface="Arial" panose="020B0604020202020204" pitchFamily="34" charset="0"/>
                </a:rPr>
                <a:t>, J.H. and Wolter, N.E. (2021), Length of the Cricoid and Trachea in Children: Predicting Intubation Depth to Prevent Subglottic Stenosis. </a:t>
              </a:r>
              <a:r>
                <a:rPr lang="en-US" sz="2100" b="0" i="1" dirty="0">
                  <a:solidFill>
                    <a:srgbClr val="1C1D1E"/>
                  </a:solidFill>
                  <a:effectLst/>
                  <a:latin typeface="Arial" panose="020B0604020202020204" pitchFamily="34" charset="0"/>
                  <a:cs typeface="Arial" panose="020B0604020202020204" pitchFamily="34" charset="0"/>
                </a:rPr>
                <a:t>The Laryngoscope</a:t>
              </a:r>
              <a:r>
                <a:rPr lang="en-US" sz="2100" b="0" i="0" dirty="0">
                  <a:solidFill>
                    <a:srgbClr val="1C1D1E"/>
                  </a:solidFill>
                  <a:effectLst/>
                  <a:latin typeface="Arial" panose="020B0604020202020204" pitchFamily="34" charset="0"/>
                  <a:cs typeface="Arial" panose="020B0604020202020204" pitchFamily="34" charset="0"/>
                </a:rPr>
                <a:t>. </a:t>
              </a:r>
              <a:r>
                <a:rPr lang="en-US" sz="2100" b="0" i="0" u="none" strike="noStrike" dirty="0">
                  <a:solidFill>
                    <a:srgbClr val="005274"/>
                  </a:solidFill>
                  <a:effectLst/>
                  <a:latin typeface="Arial" panose="020B0604020202020204" pitchFamily="34" charset="0"/>
                  <a:cs typeface="Arial" panose="020B0604020202020204" pitchFamily="34" charset="0"/>
                  <a:hlinkClick r:id="rId5"/>
                </a:rPr>
                <a:t>https://doi.org/10.1002/lary.29616</a:t>
              </a:r>
              <a:endParaRPr lang="en-US" sz="2100" b="0" i="0" u="none" strike="noStrike" dirty="0">
                <a:solidFill>
                  <a:srgbClr val="005274"/>
                </a:solidFill>
                <a:effectLst/>
                <a:latin typeface="Arial" panose="020B0604020202020204" pitchFamily="34" charset="0"/>
                <a:cs typeface="Arial" panose="020B0604020202020204" pitchFamily="34" charset="0"/>
              </a:endParaRPr>
            </a:p>
            <a:p>
              <a:pPr marL="457200" indent="-457200" eaLnBrk="1" hangingPunct="1">
                <a:spcBef>
                  <a:spcPts val="0"/>
                </a:spcBef>
                <a:buFont typeface="+mj-lt"/>
                <a:buAutoNum type="arabicPeriod"/>
              </a:pPr>
              <a:r>
                <a:rPr lang="en-US" sz="2100" b="0" i="0" dirty="0">
                  <a:solidFill>
                    <a:srgbClr val="222222"/>
                  </a:solidFill>
                  <a:effectLst/>
                  <a:latin typeface="Arial" panose="020B0604020202020204" pitchFamily="34" charset="0"/>
                  <a:cs typeface="Arial" panose="020B0604020202020204" pitchFamily="34" charset="0"/>
                </a:rPr>
                <a:t>Roepke, E., &amp; Brosseau-</a:t>
              </a:r>
              <a:r>
                <a:rPr lang="en-US" sz="2100" b="0" i="0" dirty="0" err="1">
                  <a:solidFill>
                    <a:srgbClr val="222222"/>
                  </a:solidFill>
                  <a:effectLst/>
                  <a:latin typeface="Arial" panose="020B0604020202020204" pitchFamily="34" charset="0"/>
                  <a:cs typeface="Arial" panose="020B0604020202020204" pitchFamily="34" charset="0"/>
                </a:rPr>
                <a:t>Lapré</a:t>
              </a:r>
              <a:r>
                <a:rPr lang="en-US" sz="2100" b="0" i="0" dirty="0">
                  <a:solidFill>
                    <a:srgbClr val="222222"/>
                  </a:solidFill>
                  <a:effectLst/>
                  <a:latin typeface="Arial" panose="020B0604020202020204" pitchFamily="34" charset="0"/>
                  <a:cs typeface="Arial" panose="020B0604020202020204" pitchFamily="34" charset="0"/>
                </a:rPr>
                <a:t>, F. (2021). Vowel errors produced by preschool-age children on a single-word test of articulation. </a:t>
              </a:r>
              <a:r>
                <a:rPr lang="en-US" sz="2100" b="0" i="1" dirty="0">
                  <a:solidFill>
                    <a:srgbClr val="222222"/>
                  </a:solidFill>
                  <a:effectLst/>
                  <a:latin typeface="Arial" panose="020B0604020202020204" pitchFamily="34" charset="0"/>
                  <a:cs typeface="Arial" panose="020B0604020202020204" pitchFamily="34" charset="0"/>
                </a:rPr>
                <a:t>Clinical Linguistics &amp; Phonetics</a:t>
              </a:r>
              <a:r>
                <a:rPr lang="en-US" sz="2100" b="0" i="0" dirty="0">
                  <a:solidFill>
                    <a:srgbClr val="222222"/>
                  </a:solidFill>
                  <a:effectLst/>
                  <a:latin typeface="Arial" panose="020B0604020202020204" pitchFamily="34" charset="0"/>
                  <a:cs typeface="Arial" panose="020B0604020202020204" pitchFamily="34" charset="0"/>
                </a:rPr>
                <a:t>, 1-23. </a:t>
              </a:r>
            </a:p>
            <a:p>
              <a:pPr marL="457200" indent="-457200" eaLnBrk="1" hangingPunct="1">
                <a:spcBef>
                  <a:spcPts val="0"/>
                </a:spcBef>
                <a:buFont typeface="+mj-lt"/>
                <a:buAutoNum type="arabicPeriod"/>
              </a:pPr>
              <a:r>
                <a:rPr lang="en-US" sz="2100" b="0" i="0" dirty="0">
                  <a:solidFill>
                    <a:srgbClr val="222222"/>
                  </a:solidFill>
                  <a:effectLst/>
                  <a:latin typeface="Arial" panose="020B0604020202020204" pitchFamily="34" charset="0"/>
                  <a:cs typeface="Arial" panose="020B0604020202020204" pitchFamily="34" charset="0"/>
                </a:rPr>
                <a:t>Stevens, K. N. (1998). </a:t>
              </a:r>
              <a:r>
                <a:rPr lang="en-US" sz="2100" b="0" i="1" dirty="0">
                  <a:solidFill>
                    <a:srgbClr val="222222"/>
                  </a:solidFill>
                  <a:effectLst/>
                  <a:latin typeface="Arial" panose="020B0604020202020204" pitchFamily="34" charset="0"/>
                  <a:cs typeface="Arial" panose="020B0604020202020204" pitchFamily="34" charset="0"/>
                </a:rPr>
                <a:t>Acoustic Phonetics</a:t>
              </a:r>
              <a:r>
                <a:rPr lang="en-US" sz="2100" b="0" i="0" dirty="0">
                  <a:solidFill>
                    <a:srgbClr val="222222"/>
                  </a:solidFill>
                  <a:effectLst/>
                  <a:latin typeface="Arial" panose="020B0604020202020204" pitchFamily="34" charset="0"/>
                  <a:cs typeface="Arial" panose="020B0604020202020204" pitchFamily="34" charset="0"/>
                </a:rPr>
                <a:t>, MIT Press: Cambridge.</a:t>
              </a:r>
            </a:p>
            <a:p>
              <a:pPr marL="457200" indent="-457200" eaLnBrk="1" hangingPunct="1">
                <a:spcBef>
                  <a:spcPts val="0"/>
                </a:spcBef>
                <a:buFont typeface="+mj-lt"/>
                <a:buAutoNum type="arabicPeriod"/>
              </a:pPr>
              <a:r>
                <a:rPr lang="en-US" sz="2100" b="0" i="0" dirty="0">
                  <a:solidFill>
                    <a:srgbClr val="222222"/>
                  </a:solidFill>
                  <a:effectLst/>
                  <a:latin typeface="Arial" panose="020B0604020202020204" pitchFamily="34" charset="0"/>
                  <a:cs typeface="Arial" panose="020B0604020202020204" pitchFamily="34" charset="0"/>
                </a:rPr>
                <a:t>Speights Atkins, M., Bailey, D. J., &amp; Boyce, S. E. (2020). Speech exemplar and evaluation database (SEED) for clinical training in articulatory phonetics and speech science. </a:t>
              </a:r>
              <a:r>
                <a:rPr lang="en-US" sz="2100" b="0" i="1" dirty="0">
                  <a:solidFill>
                    <a:srgbClr val="222222"/>
                  </a:solidFill>
                  <a:effectLst/>
                  <a:latin typeface="Arial" panose="020B0604020202020204" pitchFamily="34" charset="0"/>
                  <a:cs typeface="Arial" panose="020B0604020202020204" pitchFamily="34" charset="0"/>
                </a:rPr>
                <a:t>Clinical linguistics &amp; phonetics</a:t>
              </a:r>
              <a:r>
                <a:rPr lang="en-US" sz="2100" b="0" i="0" dirty="0">
                  <a:solidFill>
                    <a:srgbClr val="222222"/>
                  </a:solidFill>
                  <a:effectLst/>
                  <a:latin typeface="Arial" panose="020B0604020202020204" pitchFamily="34" charset="0"/>
                  <a:cs typeface="Arial" panose="020B0604020202020204" pitchFamily="34" charset="0"/>
                </a:rPr>
                <a:t>, </a:t>
              </a:r>
              <a:r>
                <a:rPr lang="en-US" sz="2100" b="0" i="1" dirty="0">
                  <a:solidFill>
                    <a:srgbClr val="222222"/>
                  </a:solidFill>
                  <a:effectLst/>
                  <a:latin typeface="Arial" panose="020B0604020202020204" pitchFamily="34" charset="0"/>
                  <a:cs typeface="Arial" panose="020B0604020202020204" pitchFamily="34" charset="0"/>
                </a:rPr>
                <a:t>34</a:t>
              </a:r>
              <a:r>
                <a:rPr lang="en-US" sz="2100" b="0" i="0" dirty="0">
                  <a:solidFill>
                    <a:srgbClr val="222222"/>
                  </a:solidFill>
                  <a:effectLst/>
                  <a:latin typeface="Arial" panose="020B0604020202020204" pitchFamily="34" charset="0"/>
                  <a:cs typeface="Arial" panose="020B0604020202020204" pitchFamily="34" charset="0"/>
                </a:rPr>
                <a:t>(9), 878-886.</a:t>
              </a:r>
            </a:p>
            <a:p>
              <a:pPr marL="457200" indent="-457200" eaLnBrk="1" hangingPunct="1">
                <a:spcBef>
                  <a:spcPts val="0"/>
                </a:spcBef>
                <a:buFont typeface="+mj-lt"/>
                <a:buAutoNum type="arabicPeriod"/>
              </a:pPr>
              <a:r>
                <a:rPr lang="en-US" sz="2100" i="0" dirty="0">
                  <a:solidFill>
                    <a:srgbClr val="222222"/>
                  </a:solidFill>
                  <a:effectLst/>
                  <a:latin typeface="Arial" panose="020B0604020202020204" pitchFamily="34" charset="0"/>
                  <a:cs typeface="Arial" panose="020B0604020202020204" pitchFamily="34" charset="0"/>
                </a:rPr>
                <a:t>Vorperian, H. K., &amp; Kent, R. D. (2007). Vowel acoustic space development in children: A synthesis of acoustic and anatomic data.</a:t>
              </a:r>
              <a:r>
                <a:rPr lang="en-US" sz="2100" b="0" i="1" dirty="0">
                  <a:solidFill>
                    <a:srgbClr val="303030"/>
                  </a:solidFill>
                  <a:effectLst/>
                  <a:latin typeface="Arial" panose="020B0604020202020204" pitchFamily="34" charset="0"/>
                  <a:cs typeface="Arial" panose="020B0604020202020204" pitchFamily="34" charset="0"/>
                </a:rPr>
                <a:t> JSLHR</a:t>
              </a:r>
              <a:r>
                <a:rPr lang="en-US" sz="2100" b="0" i="0" dirty="0">
                  <a:solidFill>
                    <a:srgbClr val="303030"/>
                  </a:solidFill>
                  <a:effectLst/>
                  <a:latin typeface="Arial" panose="020B0604020202020204" pitchFamily="34" charset="0"/>
                  <a:cs typeface="Arial" panose="020B0604020202020204" pitchFamily="34" charset="0"/>
                </a:rPr>
                <a:t>, </a:t>
              </a:r>
              <a:r>
                <a:rPr lang="en-US" sz="2100" b="0" i="1" dirty="0">
                  <a:solidFill>
                    <a:srgbClr val="303030"/>
                  </a:solidFill>
                  <a:effectLst/>
                  <a:latin typeface="Arial" panose="020B0604020202020204" pitchFamily="34" charset="0"/>
                  <a:cs typeface="Arial" panose="020B0604020202020204" pitchFamily="34" charset="0"/>
                </a:rPr>
                <a:t>50</a:t>
              </a:r>
              <a:r>
                <a:rPr lang="en-US" sz="2100" b="0" i="0" dirty="0">
                  <a:solidFill>
                    <a:srgbClr val="303030"/>
                  </a:solidFill>
                  <a:effectLst/>
                  <a:latin typeface="Arial" panose="020B0604020202020204" pitchFamily="34" charset="0"/>
                  <a:cs typeface="Arial" panose="020B0604020202020204" pitchFamily="34" charset="0"/>
                </a:rPr>
                <a:t>, 1510–1545.</a:t>
              </a:r>
              <a:endParaRPr lang="en-US" sz="2100" i="0" dirty="0">
                <a:solidFill>
                  <a:srgbClr val="222222"/>
                </a:solidFill>
                <a:effectLst/>
                <a:latin typeface="Arial" panose="020B0604020202020204" pitchFamily="34" charset="0"/>
                <a:cs typeface="Arial" panose="020B0604020202020204" pitchFamily="34" charset="0"/>
              </a:endParaRPr>
            </a:p>
            <a:p>
              <a:pPr marL="457200" indent="-457200" eaLnBrk="1" hangingPunct="1">
                <a:spcBef>
                  <a:spcPts val="0"/>
                </a:spcBef>
                <a:buFont typeface="+mj-lt"/>
                <a:buAutoNum type="arabicPeriod"/>
              </a:pPr>
              <a:r>
                <a:rPr lang="en-US" sz="2100" b="0" i="0" dirty="0">
                  <a:solidFill>
                    <a:srgbClr val="222222"/>
                  </a:solidFill>
                  <a:effectLst/>
                  <a:latin typeface="Arial" panose="020B0604020202020204" pitchFamily="34" charset="0"/>
                  <a:cs typeface="Arial" panose="020B0604020202020204" pitchFamily="34" charset="0"/>
                </a:rPr>
                <a:t>Yeung, G., Lulich, S. M., Guo, J., Sommers, M. S., &amp; </a:t>
              </a:r>
              <a:r>
                <a:rPr lang="en-US" sz="2100" b="0" i="0" dirty="0" err="1">
                  <a:solidFill>
                    <a:srgbClr val="222222"/>
                  </a:solidFill>
                  <a:effectLst/>
                  <a:latin typeface="Arial" panose="020B0604020202020204" pitchFamily="34" charset="0"/>
                  <a:cs typeface="Arial" panose="020B0604020202020204" pitchFamily="34" charset="0"/>
                </a:rPr>
                <a:t>Alwan</a:t>
              </a:r>
              <a:r>
                <a:rPr lang="en-US" sz="2100" b="0" i="0" dirty="0">
                  <a:solidFill>
                    <a:srgbClr val="222222"/>
                  </a:solidFill>
                  <a:effectLst/>
                  <a:latin typeface="Arial" panose="020B0604020202020204" pitchFamily="34" charset="0"/>
                  <a:cs typeface="Arial" panose="020B0604020202020204" pitchFamily="34" charset="0"/>
                </a:rPr>
                <a:t>, A. (2018). Subglottal </a:t>
              </a:r>
              <a:r>
                <a:rPr lang="en-US" sz="2100" b="0" i="0" dirty="0" err="1">
                  <a:solidFill>
                    <a:srgbClr val="222222"/>
                  </a:solidFill>
                  <a:effectLst/>
                  <a:latin typeface="Arial" panose="020B0604020202020204" pitchFamily="34" charset="0"/>
                  <a:cs typeface="Arial" panose="020B0604020202020204" pitchFamily="34" charset="0"/>
                </a:rPr>
                <a:t>reso-nances</a:t>
              </a:r>
              <a:r>
                <a:rPr lang="en-US" sz="2100" b="0" i="0" dirty="0">
                  <a:solidFill>
                    <a:srgbClr val="222222"/>
                  </a:solidFill>
                  <a:effectLst/>
                  <a:latin typeface="Arial" panose="020B0604020202020204" pitchFamily="34" charset="0"/>
                  <a:cs typeface="Arial" panose="020B0604020202020204" pitchFamily="34" charset="0"/>
                </a:rPr>
                <a:t> of American English speaking children. </a:t>
              </a:r>
              <a:r>
                <a:rPr lang="en-US" sz="2100" b="0" i="1" dirty="0">
                  <a:solidFill>
                    <a:srgbClr val="222222"/>
                  </a:solidFill>
                  <a:effectLst/>
                  <a:latin typeface="Arial" panose="020B0604020202020204" pitchFamily="34" charset="0"/>
                  <a:cs typeface="Arial" panose="020B0604020202020204" pitchFamily="34" charset="0"/>
                </a:rPr>
                <a:t>JASA</a:t>
              </a:r>
              <a:r>
                <a:rPr lang="en-US" sz="2100" b="0" i="0" dirty="0">
                  <a:solidFill>
                    <a:srgbClr val="222222"/>
                  </a:solidFill>
                  <a:effectLst/>
                  <a:latin typeface="Arial" panose="020B0604020202020204" pitchFamily="34" charset="0"/>
                  <a:cs typeface="Arial" panose="020B0604020202020204" pitchFamily="34" charset="0"/>
                </a:rPr>
                <a:t>, </a:t>
              </a:r>
              <a:r>
                <a:rPr lang="en-US" sz="2100" b="0" i="1" dirty="0">
                  <a:solidFill>
                    <a:srgbClr val="222222"/>
                  </a:solidFill>
                  <a:effectLst/>
                  <a:latin typeface="Arial" panose="020B0604020202020204" pitchFamily="34" charset="0"/>
                  <a:cs typeface="Arial" panose="020B0604020202020204" pitchFamily="34" charset="0"/>
                </a:rPr>
                <a:t>144</a:t>
              </a:r>
              <a:r>
                <a:rPr lang="en-US" sz="2100" b="0" i="0" dirty="0">
                  <a:solidFill>
                    <a:srgbClr val="222222"/>
                  </a:solidFill>
                  <a:effectLst/>
                  <a:latin typeface="Arial" panose="020B0604020202020204" pitchFamily="34" charset="0"/>
                  <a:cs typeface="Arial" panose="020B0604020202020204" pitchFamily="34" charset="0"/>
                </a:rPr>
                <a:t>(6), 3437-3449.</a:t>
              </a:r>
              <a:endParaRPr lang="en-US" sz="2100" dirty="0">
                <a:solidFill>
                  <a:prstClr val="black"/>
                </a:solidFill>
                <a:latin typeface="Arial" panose="020B0604020202020204" pitchFamily="34" charset="0"/>
                <a:ea typeface="+mn-ea"/>
                <a:cs typeface="Arial" panose="020B0604020202020204" pitchFamily="34" charset="0"/>
              </a:endParaRPr>
            </a:p>
          </p:txBody>
        </p:sp>
        <p:sp>
          <p:nvSpPr>
            <p:cNvPr id="41" name="TextBox 40"/>
            <p:cNvSpPr txBox="1"/>
            <p:nvPr/>
          </p:nvSpPr>
          <p:spPr>
            <a:xfrm>
              <a:off x="32000494" y="21032319"/>
              <a:ext cx="11337660" cy="530863"/>
            </a:xfrm>
            <a:prstGeom prst="rect">
              <a:avLst/>
            </a:prstGeom>
            <a:solidFill>
              <a:schemeClr val="accent4">
                <a:lumMod val="40000"/>
                <a:lumOff val="60000"/>
              </a:schemeClr>
            </a:solidFill>
            <a:ln w="50800"/>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3600" b="1" dirty="0">
                  <a:latin typeface="Arial" panose="020B0604020202020204" pitchFamily="34" charset="0"/>
                  <a:cs typeface="Arial" panose="020B0604020202020204" pitchFamily="34" charset="0"/>
                </a:rPr>
                <a:t>References</a:t>
              </a:r>
            </a:p>
          </p:txBody>
        </p:sp>
      </p:grpSp>
      <p:sp>
        <p:nvSpPr>
          <p:cNvPr id="84" name="TextBox 83"/>
          <p:cNvSpPr txBox="1"/>
          <p:nvPr/>
        </p:nvSpPr>
        <p:spPr>
          <a:xfrm>
            <a:off x="12414262" y="21716585"/>
            <a:ext cx="19053594" cy="672059"/>
          </a:xfrm>
          <a:prstGeom prst="rect">
            <a:avLst/>
          </a:prstGeom>
          <a:solidFill>
            <a:schemeClr val="accent4">
              <a:lumMod val="40000"/>
              <a:lumOff val="60000"/>
            </a:schemeClr>
          </a:solidFill>
          <a:ln w="50800"/>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3600" b="1" dirty="0">
                <a:latin typeface="Arial" panose="020B0604020202020204" pitchFamily="34" charset="0"/>
                <a:cs typeface="Arial" panose="020B0604020202020204" pitchFamily="34" charset="0"/>
              </a:rPr>
              <a:t>Results: Vowel Space Volume</a:t>
            </a:r>
          </a:p>
        </p:txBody>
      </p:sp>
      <p:pic>
        <p:nvPicPr>
          <p:cNvPr id="66" name="Picture 65" descr="Logo, company name&#10;&#10;Description automatically generated">
            <a:extLst>
              <a:ext uri="{FF2B5EF4-FFF2-40B4-BE49-F238E27FC236}">
                <a16:creationId xmlns:a16="http://schemas.microsoft.com/office/drawing/2014/main" id="{548E055C-AE4B-4F3A-B7E1-17F7C5AB1CBE}"/>
              </a:ext>
            </a:extLst>
          </p:cNvPr>
          <p:cNvPicPr>
            <a:picLocks noChangeAspect="1"/>
          </p:cNvPicPr>
          <p:nvPr/>
        </p:nvPicPr>
        <p:blipFill>
          <a:blip r:embed="rId6"/>
          <a:stretch>
            <a:fillRect/>
          </a:stretch>
        </p:blipFill>
        <p:spPr>
          <a:xfrm>
            <a:off x="35206787" y="679072"/>
            <a:ext cx="6959317" cy="2472390"/>
          </a:xfrm>
          <a:prstGeom prst="rect">
            <a:avLst/>
          </a:prstGeom>
        </p:spPr>
      </p:pic>
      <p:sp>
        <p:nvSpPr>
          <p:cNvPr id="80" name="TextBox 79">
            <a:extLst>
              <a:ext uri="{FF2B5EF4-FFF2-40B4-BE49-F238E27FC236}">
                <a16:creationId xmlns:a16="http://schemas.microsoft.com/office/drawing/2014/main" id="{4EA9FA6D-CAF8-4ADF-897F-628F1FFBB0F6}"/>
              </a:ext>
            </a:extLst>
          </p:cNvPr>
          <p:cNvSpPr txBox="1"/>
          <p:nvPr/>
        </p:nvSpPr>
        <p:spPr>
          <a:xfrm>
            <a:off x="32197974" y="30407427"/>
            <a:ext cx="10949872" cy="2308324"/>
          </a:xfrm>
          <a:prstGeom prst="rect">
            <a:avLst/>
          </a:prstGeom>
          <a:noFill/>
        </p:spPr>
        <p:txBody>
          <a:bodyPr wrap="square">
            <a:spAutoFit/>
          </a:bodyPr>
          <a:lstStyle/>
          <a:p>
            <a:pPr marL="0" marR="0" lvl="0" indent="0" defTabSz="2716865"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0" marR="0" lvl="0" indent="0" defTabSz="2716865" rtl="0" eaLnBrk="1" fontAlgn="auto" latinLnBrk="0" hangingPunct="1">
              <a:lnSpc>
                <a:spcPct val="100000"/>
              </a:lnSpc>
              <a:spcBef>
                <a:spcPts val="0"/>
              </a:spcBef>
              <a:spcAft>
                <a:spcPts val="0"/>
              </a:spcAft>
              <a:buClrTx/>
              <a:buSzTx/>
              <a:buFontTx/>
              <a:buNone/>
              <a:tabLst/>
              <a:defRPr/>
            </a:pPr>
            <a:endParaRPr lang="en-US" sz="2400" dirty="0">
              <a:solidFill>
                <a:srgbClr val="000000"/>
              </a:solidFill>
              <a:latin typeface="Arial" panose="020B0604020202020204" pitchFamily="34" charset="0"/>
              <a:cs typeface="Arial" panose="020B0604020202020204" pitchFamily="34" charset="0"/>
            </a:endParaRPr>
          </a:p>
          <a:p>
            <a:pPr marL="0" marR="0" lvl="0" indent="0" defTabSz="2716865"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This work was supported by grants from NIH, especially R44DC010104 (SpeechMark), Auburn U. OVPRED Innovation Award &amp; Daniel F. Breeden Endowed Grant. A special thank you to</a:t>
            </a:r>
            <a:r>
              <a:rPr kumimoji="0" lang="en-US" sz="2400" b="0" i="1"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a:t>
            </a:r>
            <a:r>
              <a:rPr kumimoji="0" lang="en-US" sz="2400" b="0" i="1"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Acoustical Society of America SURIEA Program.</a:t>
            </a:r>
            <a:endParaRPr kumimoji="0" lang="en-US" sz="3200" b="1" i="1"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91" name="TextBox 90">
            <a:extLst>
              <a:ext uri="{FF2B5EF4-FFF2-40B4-BE49-F238E27FC236}">
                <a16:creationId xmlns:a16="http://schemas.microsoft.com/office/drawing/2014/main" id="{669334F5-0AF9-4418-A985-C000F3DF3C21}"/>
              </a:ext>
            </a:extLst>
          </p:cNvPr>
          <p:cNvSpPr txBox="1"/>
          <p:nvPr/>
        </p:nvSpPr>
        <p:spPr>
          <a:xfrm>
            <a:off x="32677878" y="10832924"/>
            <a:ext cx="9717666" cy="523220"/>
          </a:xfrm>
          <a:prstGeom prst="rect">
            <a:avLst/>
          </a:prstGeom>
          <a:noFill/>
        </p:spPr>
        <p:txBody>
          <a:bodyPr wrap="square">
            <a:spAutoFit/>
          </a:bodyPr>
          <a:lstStyle/>
          <a:p>
            <a:pPr marL="0" marR="0" lvl="0" indent="0" algn="ctr" defTabSz="2194560" rtl="0" eaLnBrk="1" fontAlgn="auto" latinLnBrk="0" hangingPunct="1">
              <a:lnSpc>
                <a:spcPct val="100000"/>
              </a:lnSpc>
              <a:spcBef>
                <a:spcPts val="0"/>
              </a:spcBef>
              <a:spcAft>
                <a:spcPts val="0"/>
              </a:spcAft>
              <a:buClrTx/>
              <a:buSzTx/>
              <a:buFontTx/>
              <a:buNone/>
              <a:tabLst/>
              <a:defRPr/>
            </a:pPr>
            <a:r>
              <a:rPr kumimoji="0" lang="en-US" sz="2800" b="1"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/ɪ/, /ɛ/, /æ/, /u/, /ʌ/,  /ɑ/  </a:t>
            </a:r>
            <a:endParaRPr lang="en-US" sz="3200" b="1" dirty="0">
              <a:latin typeface="Arial" panose="020B0604020202020204" pitchFamily="34" charset="0"/>
              <a:ea typeface="Arial" charset="0"/>
              <a:cs typeface="Arial" panose="020B0604020202020204" pitchFamily="34" charset="0"/>
            </a:endParaRPr>
          </a:p>
        </p:txBody>
      </p:sp>
      <p:sp>
        <p:nvSpPr>
          <p:cNvPr id="93" name="TextBox 92">
            <a:extLst>
              <a:ext uri="{FF2B5EF4-FFF2-40B4-BE49-F238E27FC236}">
                <a16:creationId xmlns:a16="http://schemas.microsoft.com/office/drawing/2014/main" id="{C1E7E5C9-91FD-4753-BABC-5C5DE5E37E76}"/>
              </a:ext>
            </a:extLst>
          </p:cNvPr>
          <p:cNvSpPr txBox="1"/>
          <p:nvPr/>
        </p:nvSpPr>
        <p:spPr>
          <a:xfrm>
            <a:off x="32285677" y="12035594"/>
            <a:ext cx="10502066" cy="954107"/>
          </a:xfrm>
          <a:prstGeom prst="rect">
            <a:avLst/>
          </a:prstGeom>
          <a:noFill/>
        </p:spPr>
        <p:txBody>
          <a:bodyPr wrap="square">
            <a:spAutoFit/>
          </a:bodyPr>
          <a:lstStyle/>
          <a:p>
            <a:r>
              <a:rPr lang="en-US" sz="2800" dirty="0">
                <a:latin typeface="Arial" panose="020B0604020202020204" pitchFamily="34" charset="0"/>
                <a:ea typeface="Arial" charset="0"/>
                <a:cs typeface="Arial" panose="020B0604020202020204" pitchFamily="34" charset="0"/>
              </a:rPr>
              <a:t>t-Test statistics were significant at alpha ≤.05 when comparing F1 for </a:t>
            </a:r>
            <a:r>
              <a:rPr kumimoji="0" lang="en-US" sz="2800" b="1"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/ɑ/ </a:t>
            </a:r>
            <a:r>
              <a:rPr lang="en-US" sz="2800" dirty="0">
                <a:latin typeface="Arial" panose="020B0604020202020204" pitchFamily="34" charset="0"/>
                <a:ea typeface="Arial" charset="0"/>
                <a:cs typeface="Arial" panose="020B0604020202020204" pitchFamily="34" charset="0"/>
              </a:rPr>
              <a:t>and F2 for </a:t>
            </a:r>
            <a:r>
              <a:rPr kumimoji="0" lang="en-US" sz="2800" b="1" i="1"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t>
            </a:r>
            <a:r>
              <a:rPr kumimoji="0" lang="en-US" sz="2800" b="1" i="1"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i</a:t>
            </a:r>
            <a:r>
              <a:rPr kumimoji="0" lang="en-US" sz="2800" b="1" i="1"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t>
            </a:r>
            <a:r>
              <a:rPr lang="en-US" sz="2800" dirty="0">
                <a:latin typeface="Arial" panose="020B0604020202020204" pitchFamily="34" charset="0"/>
                <a:ea typeface="Arial" charset="0"/>
                <a:cs typeface="Arial" panose="020B0604020202020204" pitchFamily="34" charset="0"/>
              </a:rPr>
              <a:t> and </a:t>
            </a:r>
            <a:r>
              <a:rPr kumimoji="0" lang="en-US" sz="2800" b="1" i="1"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a:t>
            </a:r>
            <a:endParaRPr lang="en-US" sz="2800" b="1" dirty="0"/>
          </a:p>
        </p:txBody>
      </p:sp>
      <p:pic>
        <p:nvPicPr>
          <p:cNvPr id="3" name="Picture 2">
            <a:extLst>
              <a:ext uri="{FF2B5EF4-FFF2-40B4-BE49-F238E27FC236}">
                <a16:creationId xmlns:a16="http://schemas.microsoft.com/office/drawing/2014/main" id="{28D49B1C-6AB9-4F64-AC46-56C01CD8F32B}"/>
              </a:ext>
            </a:extLst>
          </p:cNvPr>
          <p:cNvPicPr>
            <a:picLocks noChangeAspect="1"/>
          </p:cNvPicPr>
          <p:nvPr/>
        </p:nvPicPr>
        <p:blipFill>
          <a:blip r:embed="rId7"/>
          <a:stretch>
            <a:fillRect/>
          </a:stretch>
        </p:blipFill>
        <p:spPr>
          <a:xfrm>
            <a:off x="12485947" y="11884336"/>
            <a:ext cx="12813002" cy="9448420"/>
          </a:xfrm>
          <a:prstGeom prst="rect">
            <a:avLst/>
          </a:prstGeom>
        </p:spPr>
      </p:pic>
      <p:pic>
        <p:nvPicPr>
          <p:cNvPr id="8" name="Picture 7">
            <a:extLst>
              <a:ext uri="{FF2B5EF4-FFF2-40B4-BE49-F238E27FC236}">
                <a16:creationId xmlns:a16="http://schemas.microsoft.com/office/drawing/2014/main" id="{E2D08B13-DAB4-46BC-A002-270ABE6C9609}"/>
              </a:ext>
            </a:extLst>
          </p:cNvPr>
          <p:cNvPicPr>
            <a:picLocks noChangeAspect="1"/>
          </p:cNvPicPr>
          <p:nvPr/>
        </p:nvPicPr>
        <p:blipFill>
          <a:blip r:embed="rId8"/>
          <a:stretch>
            <a:fillRect/>
          </a:stretch>
        </p:blipFill>
        <p:spPr>
          <a:xfrm>
            <a:off x="12414262" y="22410993"/>
            <a:ext cx="12998530" cy="10248834"/>
          </a:xfrm>
          <a:prstGeom prst="rect">
            <a:avLst/>
          </a:prstGeom>
        </p:spPr>
      </p:pic>
      <p:pic>
        <p:nvPicPr>
          <p:cNvPr id="10" name="Picture 9">
            <a:extLst>
              <a:ext uri="{FF2B5EF4-FFF2-40B4-BE49-F238E27FC236}">
                <a16:creationId xmlns:a16="http://schemas.microsoft.com/office/drawing/2014/main" id="{AE149960-9ABF-4896-AA5D-2B020F50CD77}"/>
              </a:ext>
            </a:extLst>
          </p:cNvPr>
          <p:cNvPicPr>
            <a:picLocks noChangeAspect="1"/>
          </p:cNvPicPr>
          <p:nvPr/>
        </p:nvPicPr>
        <p:blipFill>
          <a:blip r:embed="rId9"/>
          <a:stretch>
            <a:fillRect/>
          </a:stretch>
        </p:blipFill>
        <p:spPr>
          <a:xfrm>
            <a:off x="12414262" y="5216639"/>
            <a:ext cx="12959663" cy="5706507"/>
          </a:xfrm>
          <a:prstGeom prst="rect">
            <a:avLst/>
          </a:prstGeom>
        </p:spPr>
      </p:pic>
    </p:spTree>
    <p:extLst>
      <p:ext uri="{BB962C8B-B14F-4D97-AF65-F5344CB8AC3E}">
        <p14:creationId xmlns:p14="http://schemas.microsoft.com/office/powerpoint/2010/main" val="3997114886"/>
      </p:ext>
    </p:extLst>
  </p:cSld>
  <p:clrMapOvr>
    <a:masterClrMapping/>
  </p:clrMapOvr>
</p:sld>
</file>

<file path=ppt/theme/theme1.xml><?xml version="1.0" encoding="utf-8"?>
<a:theme xmlns:a="http://schemas.openxmlformats.org/drawingml/2006/main" name="Office Theme">
  <a:themeElements>
    <a:clrScheme name="EIRG">
      <a:dk1>
        <a:srgbClr val="000000"/>
      </a:dk1>
      <a:lt1>
        <a:srgbClr val="FFFFFF"/>
      </a:lt1>
      <a:dk2>
        <a:srgbClr val="1F497D"/>
      </a:dk2>
      <a:lt2>
        <a:srgbClr val="EEECE1"/>
      </a:lt2>
      <a:accent1>
        <a:srgbClr val="CCC0D9"/>
      </a:accent1>
      <a:accent2>
        <a:srgbClr val="F27F73"/>
      </a:accent2>
      <a:accent3>
        <a:srgbClr val="4DADAE"/>
      </a:accent3>
      <a:accent4>
        <a:srgbClr val="5E4999"/>
      </a:accent4>
      <a:accent5>
        <a:srgbClr val="459A9C"/>
      </a:accent5>
      <a:accent6>
        <a:srgbClr val="CF6D63"/>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15010</TotalTime>
  <Words>1970</Words>
  <Application>Microsoft Office PowerPoint</Application>
  <PresentationFormat>Custom</PresentationFormat>
  <Paragraphs>100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Yael Stern</dc:creator>
  <cp:lastModifiedBy>Rita Mac Auslan</cp:lastModifiedBy>
  <cp:revision>682</cp:revision>
  <cp:lastPrinted>2022-02-03T15:22:17Z</cp:lastPrinted>
  <dcterms:created xsi:type="dcterms:W3CDTF">2016-05-04T02:15:29Z</dcterms:created>
  <dcterms:modified xsi:type="dcterms:W3CDTF">2022-02-03T15:23:11Z</dcterms:modified>
</cp:coreProperties>
</file>