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51206400" cy="43891200"/>
  <p:notesSz cx="6858000" cy="9144000"/>
  <p:defaultTextStyle>
    <a:defPPr>
      <a:defRPr lang="en-US"/>
    </a:defPPr>
    <a:lvl1pPr marL="0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1pPr>
    <a:lvl2pPr marL="2716865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2pPr>
    <a:lvl3pPr marL="5433731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3pPr>
    <a:lvl4pPr marL="8150596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4pPr>
    <a:lvl5pPr marL="10867461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5pPr>
    <a:lvl6pPr marL="13584326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6pPr>
    <a:lvl7pPr marL="16301192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7pPr>
    <a:lvl8pPr marL="19018057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8pPr>
    <a:lvl9pPr marL="21734922" algn="l" defTabSz="2716865" rtl="0" eaLnBrk="1" latinLnBrk="0" hangingPunct="1">
      <a:defRPr sz="106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DB5E"/>
    <a:srgbClr val="C2DBA5"/>
    <a:srgbClr val="74A4E8"/>
    <a:srgbClr val="E8A89D"/>
    <a:srgbClr val="E86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0" autoAdjust="0"/>
    <p:restoredTop sz="94710" autoAdjust="0"/>
  </p:normalViewPr>
  <p:slideViewPr>
    <p:cSldViewPr snapToGrid="0" snapToObjects="1">
      <p:cViewPr varScale="1">
        <p:scale>
          <a:sx n="14" d="100"/>
          <a:sy n="14" d="100"/>
        </p:scale>
        <p:origin x="1508" y="156"/>
      </p:cViewPr>
      <p:guideLst>
        <p:guide orient="horz" pos="13824"/>
        <p:guide pos="1612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9C58C-F4AE-F34F-9E47-D480BF665CE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0" y="685800"/>
            <a:ext cx="4000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E6413-C1A1-714D-9AE8-B5EE86F6D6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17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1pPr>
    <a:lvl2pPr marL="566014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2pPr>
    <a:lvl3pPr marL="1132027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3pPr>
    <a:lvl4pPr marL="1698041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4pPr>
    <a:lvl5pPr marL="2264054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5pPr>
    <a:lvl6pPr marL="2830068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6pPr>
    <a:lvl7pPr marL="3396082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7pPr>
    <a:lvl8pPr marL="3962095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8pPr>
    <a:lvl9pPr marL="4528109" algn="l" defTabSz="566014" rtl="0" eaLnBrk="1" latinLnBrk="0" hangingPunct="1">
      <a:defRPr sz="14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28750" y="685800"/>
            <a:ext cx="4000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E6413-C1A1-714D-9AE8-B5EE86F6D6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06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3634724"/>
            <a:ext cx="43525440" cy="94081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4871680"/>
            <a:ext cx="35844480" cy="11216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2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7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700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757688"/>
            <a:ext cx="11521440" cy="37449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757688"/>
            <a:ext cx="33710880" cy="37449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3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2" y="28204163"/>
            <a:ext cx="43525440" cy="871728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2" y="18602968"/>
            <a:ext cx="43525440" cy="960119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39" indent="0">
              <a:buNone/>
              <a:defRPr sz="10034">
                <a:solidFill>
                  <a:schemeClr val="tx1">
                    <a:tint val="75000"/>
                  </a:schemeClr>
                </a:solidFill>
              </a:defRPr>
            </a:lvl2pPr>
            <a:lvl3pPr marL="5120676" indent="0">
              <a:buNone/>
              <a:defRPr sz="8984">
                <a:solidFill>
                  <a:schemeClr val="tx1">
                    <a:tint val="75000"/>
                  </a:schemeClr>
                </a:solidFill>
              </a:defRPr>
            </a:lvl3pPr>
            <a:lvl4pPr marL="7681015" indent="0">
              <a:buNone/>
              <a:defRPr sz="7817">
                <a:solidFill>
                  <a:schemeClr val="tx1">
                    <a:tint val="75000"/>
                  </a:schemeClr>
                </a:solidFill>
              </a:defRPr>
            </a:lvl4pPr>
            <a:lvl5pPr marL="10241353" indent="0">
              <a:buNone/>
              <a:defRPr sz="7817">
                <a:solidFill>
                  <a:schemeClr val="tx1">
                    <a:tint val="75000"/>
                  </a:schemeClr>
                </a:solidFill>
              </a:defRPr>
            </a:lvl5pPr>
            <a:lvl6pPr marL="12801692" indent="0">
              <a:buNone/>
              <a:defRPr sz="7817">
                <a:solidFill>
                  <a:schemeClr val="tx1">
                    <a:tint val="75000"/>
                  </a:schemeClr>
                </a:solidFill>
              </a:defRPr>
            </a:lvl6pPr>
            <a:lvl7pPr marL="15362030" indent="0">
              <a:buNone/>
              <a:defRPr sz="7817">
                <a:solidFill>
                  <a:schemeClr val="tx1">
                    <a:tint val="75000"/>
                  </a:schemeClr>
                </a:solidFill>
              </a:defRPr>
            </a:lvl7pPr>
            <a:lvl8pPr marL="17922368" indent="0">
              <a:buNone/>
              <a:defRPr sz="7817">
                <a:solidFill>
                  <a:schemeClr val="tx1">
                    <a:tint val="75000"/>
                  </a:schemeClr>
                </a:solidFill>
              </a:defRPr>
            </a:lvl8pPr>
            <a:lvl9pPr marL="20482706" indent="0">
              <a:buNone/>
              <a:defRPr sz="78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6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10241285"/>
            <a:ext cx="22616160" cy="28966163"/>
          </a:xfrm>
        </p:spPr>
        <p:txBody>
          <a:bodyPr/>
          <a:lstStyle>
            <a:lvl1pPr>
              <a:defRPr sz="15634"/>
            </a:lvl1pPr>
            <a:lvl2pPr>
              <a:defRPr sz="13417"/>
            </a:lvl2pPr>
            <a:lvl3pPr>
              <a:defRPr sz="11200"/>
            </a:lvl3pPr>
            <a:lvl4pPr>
              <a:defRPr sz="10034"/>
            </a:lvl4pPr>
            <a:lvl5pPr>
              <a:defRPr sz="10034"/>
            </a:lvl5pPr>
            <a:lvl6pPr>
              <a:defRPr sz="10034"/>
            </a:lvl6pPr>
            <a:lvl7pPr>
              <a:defRPr sz="10034"/>
            </a:lvl7pPr>
            <a:lvl8pPr>
              <a:defRPr sz="10034"/>
            </a:lvl8pPr>
            <a:lvl9pPr>
              <a:defRPr sz="100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10241285"/>
            <a:ext cx="22616160" cy="28966163"/>
          </a:xfrm>
        </p:spPr>
        <p:txBody>
          <a:bodyPr/>
          <a:lstStyle>
            <a:lvl1pPr>
              <a:defRPr sz="15634"/>
            </a:lvl1pPr>
            <a:lvl2pPr>
              <a:defRPr sz="13417"/>
            </a:lvl2pPr>
            <a:lvl3pPr>
              <a:defRPr sz="11200"/>
            </a:lvl3pPr>
            <a:lvl4pPr>
              <a:defRPr sz="10034"/>
            </a:lvl4pPr>
            <a:lvl5pPr>
              <a:defRPr sz="10034"/>
            </a:lvl5pPr>
            <a:lvl6pPr>
              <a:defRPr sz="10034"/>
            </a:lvl6pPr>
            <a:lvl7pPr>
              <a:defRPr sz="10034"/>
            </a:lvl7pPr>
            <a:lvl8pPr>
              <a:defRPr sz="10034"/>
            </a:lvl8pPr>
            <a:lvl9pPr>
              <a:defRPr sz="100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88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9824723"/>
            <a:ext cx="22625052" cy="4094477"/>
          </a:xfrm>
        </p:spPr>
        <p:txBody>
          <a:bodyPr anchor="b"/>
          <a:lstStyle>
            <a:lvl1pPr marL="0" indent="0">
              <a:buNone/>
              <a:defRPr sz="13417" b="1"/>
            </a:lvl1pPr>
            <a:lvl2pPr marL="2560339" indent="0">
              <a:buNone/>
              <a:defRPr sz="11200" b="1"/>
            </a:lvl2pPr>
            <a:lvl3pPr marL="5120676" indent="0">
              <a:buNone/>
              <a:defRPr sz="10034" b="1"/>
            </a:lvl3pPr>
            <a:lvl4pPr marL="7681015" indent="0">
              <a:buNone/>
              <a:defRPr sz="8984" b="1"/>
            </a:lvl4pPr>
            <a:lvl5pPr marL="10241353" indent="0">
              <a:buNone/>
              <a:defRPr sz="8984" b="1"/>
            </a:lvl5pPr>
            <a:lvl6pPr marL="12801692" indent="0">
              <a:buNone/>
              <a:defRPr sz="8984" b="1"/>
            </a:lvl6pPr>
            <a:lvl7pPr marL="15362030" indent="0">
              <a:buNone/>
              <a:defRPr sz="8984" b="1"/>
            </a:lvl7pPr>
            <a:lvl8pPr marL="17922368" indent="0">
              <a:buNone/>
              <a:defRPr sz="8984" b="1"/>
            </a:lvl8pPr>
            <a:lvl9pPr marL="20482706" indent="0">
              <a:buNone/>
              <a:defRPr sz="8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3919200"/>
            <a:ext cx="22625052" cy="25288243"/>
          </a:xfrm>
        </p:spPr>
        <p:txBody>
          <a:bodyPr/>
          <a:lstStyle>
            <a:lvl1pPr>
              <a:defRPr sz="13417"/>
            </a:lvl1pPr>
            <a:lvl2pPr>
              <a:defRPr sz="11200"/>
            </a:lvl2pPr>
            <a:lvl3pPr>
              <a:defRPr sz="10034"/>
            </a:lvl3pPr>
            <a:lvl4pPr>
              <a:defRPr sz="8984"/>
            </a:lvl4pPr>
            <a:lvl5pPr>
              <a:defRPr sz="8984"/>
            </a:lvl5pPr>
            <a:lvl6pPr>
              <a:defRPr sz="8984"/>
            </a:lvl6pPr>
            <a:lvl7pPr>
              <a:defRPr sz="8984"/>
            </a:lvl7pPr>
            <a:lvl8pPr>
              <a:defRPr sz="8984"/>
            </a:lvl8pPr>
            <a:lvl9pPr>
              <a:defRPr sz="8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2" y="9824723"/>
            <a:ext cx="22633940" cy="4094477"/>
          </a:xfrm>
        </p:spPr>
        <p:txBody>
          <a:bodyPr anchor="b"/>
          <a:lstStyle>
            <a:lvl1pPr marL="0" indent="0">
              <a:buNone/>
              <a:defRPr sz="13417" b="1"/>
            </a:lvl1pPr>
            <a:lvl2pPr marL="2560339" indent="0">
              <a:buNone/>
              <a:defRPr sz="11200" b="1"/>
            </a:lvl2pPr>
            <a:lvl3pPr marL="5120676" indent="0">
              <a:buNone/>
              <a:defRPr sz="10034" b="1"/>
            </a:lvl3pPr>
            <a:lvl4pPr marL="7681015" indent="0">
              <a:buNone/>
              <a:defRPr sz="8984" b="1"/>
            </a:lvl4pPr>
            <a:lvl5pPr marL="10241353" indent="0">
              <a:buNone/>
              <a:defRPr sz="8984" b="1"/>
            </a:lvl5pPr>
            <a:lvl6pPr marL="12801692" indent="0">
              <a:buNone/>
              <a:defRPr sz="8984" b="1"/>
            </a:lvl6pPr>
            <a:lvl7pPr marL="15362030" indent="0">
              <a:buNone/>
              <a:defRPr sz="8984" b="1"/>
            </a:lvl7pPr>
            <a:lvl8pPr marL="17922368" indent="0">
              <a:buNone/>
              <a:defRPr sz="8984" b="1"/>
            </a:lvl8pPr>
            <a:lvl9pPr marL="20482706" indent="0">
              <a:buNone/>
              <a:defRPr sz="8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2" y="13919200"/>
            <a:ext cx="22633940" cy="25288243"/>
          </a:xfrm>
        </p:spPr>
        <p:txBody>
          <a:bodyPr/>
          <a:lstStyle>
            <a:lvl1pPr>
              <a:defRPr sz="13417"/>
            </a:lvl1pPr>
            <a:lvl2pPr>
              <a:defRPr sz="11200"/>
            </a:lvl2pPr>
            <a:lvl3pPr>
              <a:defRPr sz="10034"/>
            </a:lvl3pPr>
            <a:lvl4pPr>
              <a:defRPr sz="8984"/>
            </a:lvl4pPr>
            <a:lvl5pPr>
              <a:defRPr sz="8984"/>
            </a:lvl5pPr>
            <a:lvl6pPr>
              <a:defRPr sz="8984"/>
            </a:lvl6pPr>
            <a:lvl7pPr>
              <a:defRPr sz="8984"/>
            </a:lvl7pPr>
            <a:lvl8pPr>
              <a:defRPr sz="8984"/>
            </a:lvl8pPr>
            <a:lvl9pPr>
              <a:defRPr sz="8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2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6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5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4" y="1747520"/>
            <a:ext cx="16846552" cy="743712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747524"/>
            <a:ext cx="28625800" cy="37459923"/>
          </a:xfrm>
        </p:spPr>
        <p:txBody>
          <a:bodyPr/>
          <a:lstStyle>
            <a:lvl1pPr>
              <a:defRPr sz="17967"/>
            </a:lvl1pPr>
            <a:lvl2pPr>
              <a:defRPr sz="15634"/>
            </a:lvl2pPr>
            <a:lvl3pPr>
              <a:defRPr sz="13417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4" y="9184644"/>
            <a:ext cx="16846552" cy="30022803"/>
          </a:xfrm>
        </p:spPr>
        <p:txBody>
          <a:bodyPr/>
          <a:lstStyle>
            <a:lvl1pPr marL="0" indent="0">
              <a:buNone/>
              <a:defRPr sz="7817"/>
            </a:lvl1pPr>
            <a:lvl2pPr marL="2560339" indent="0">
              <a:buNone/>
              <a:defRPr sz="6767"/>
            </a:lvl2pPr>
            <a:lvl3pPr marL="5120676" indent="0">
              <a:buNone/>
              <a:defRPr sz="5600"/>
            </a:lvl3pPr>
            <a:lvl4pPr marL="7681015" indent="0">
              <a:buNone/>
              <a:defRPr sz="5017"/>
            </a:lvl4pPr>
            <a:lvl5pPr marL="10241353" indent="0">
              <a:buNone/>
              <a:defRPr sz="5017"/>
            </a:lvl5pPr>
            <a:lvl6pPr marL="12801692" indent="0">
              <a:buNone/>
              <a:defRPr sz="5017"/>
            </a:lvl6pPr>
            <a:lvl7pPr marL="15362030" indent="0">
              <a:buNone/>
              <a:defRPr sz="5017"/>
            </a:lvl7pPr>
            <a:lvl8pPr marL="17922368" indent="0">
              <a:buNone/>
              <a:defRPr sz="5017"/>
            </a:lvl8pPr>
            <a:lvl9pPr marL="20482706" indent="0">
              <a:buNone/>
              <a:defRPr sz="50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2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2" y="30723840"/>
            <a:ext cx="30723840" cy="362712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2" y="3921760"/>
            <a:ext cx="30723840" cy="26334720"/>
          </a:xfrm>
        </p:spPr>
        <p:txBody>
          <a:bodyPr/>
          <a:lstStyle>
            <a:lvl1pPr marL="0" indent="0">
              <a:buNone/>
              <a:defRPr sz="17967"/>
            </a:lvl1pPr>
            <a:lvl2pPr marL="2560339" indent="0">
              <a:buNone/>
              <a:defRPr sz="15634"/>
            </a:lvl2pPr>
            <a:lvl3pPr marL="5120676" indent="0">
              <a:buNone/>
              <a:defRPr sz="13417"/>
            </a:lvl3pPr>
            <a:lvl4pPr marL="7681015" indent="0">
              <a:buNone/>
              <a:defRPr sz="11200"/>
            </a:lvl4pPr>
            <a:lvl5pPr marL="10241353" indent="0">
              <a:buNone/>
              <a:defRPr sz="11200"/>
            </a:lvl5pPr>
            <a:lvl6pPr marL="12801692" indent="0">
              <a:buNone/>
              <a:defRPr sz="11200"/>
            </a:lvl6pPr>
            <a:lvl7pPr marL="15362030" indent="0">
              <a:buNone/>
              <a:defRPr sz="11200"/>
            </a:lvl7pPr>
            <a:lvl8pPr marL="17922368" indent="0">
              <a:buNone/>
              <a:defRPr sz="11200"/>
            </a:lvl8pPr>
            <a:lvl9pPr marL="20482706" indent="0">
              <a:buNone/>
              <a:defRPr sz="11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2" y="34350964"/>
            <a:ext cx="30723840" cy="5151117"/>
          </a:xfrm>
        </p:spPr>
        <p:txBody>
          <a:bodyPr/>
          <a:lstStyle>
            <a:lvl1pPr marL="0" indent="0">
              <a:buNone/>
              <a:defRPr sz="7817"/>
            </a:lvl1pPr>
            <a:lvl2pPr marL="2560339" indent="0">
              <a:buNone/>
              <a:defRPr sz="6767"/>
            </a:lvl2pPr>
            <a:lvl3pPr marL="5120676" indent="0">
              <a:buNone/>
              <a:defRPr sz="5600"/>
            </a:lvl3pPr>
            <a:lvl4pPr marL="7681015" indent="0">
              <a:buNone/>
              <a:defRPr sz="5017"/>
            </a:lvl4pPr>
            <a:lvl5pPr marL="10241353" indent="0">
              <a:buNone/>
              <a:defRPr sz="5017"/>
            </a:lvl5pPr>
            <a:lvl6pPr marL="12801692" indent="0">
              <a:buNone/>
              <a:defRPr sz="5017"/>
            </a:lvl6pPr>
            <a:lvl7pPr marL="15362030" indent="0">
              <a:buNone/>
              <a:defRPr sz="5017"/>
            </a:lvl7pPr>
            <a:lvl8pPr marL="17922368" indent="0">
              <a:buNone/>
              <a:defRPr sz="5017"/>
            </a:lvl8pPr>
            <a:lvl9pPr marL="20482706" indent="0">
              <a:buNone/>
              <a:defRPr sz="50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9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757683"/>
            <a:ext cx="46085760" cy="73152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10241285"/>
            <a:ext cx="46085760" cy="28966163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40680643"/>
            <a:ext cx="11948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6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23822-E244-B044-881F-B034F725A933}" type="datetimeFigureOut">
              <a:rPr lang="en-US" smtClean="0"/>
              <a:t>2/3/2022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40680643"/>
            <a:ext cx="162153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6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40680643"/>
            <a:ext cx="11948160" cy="23368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676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34EC6-9D19-8440-887B-94F7671DF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6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60339" rtl="0" eaLnBrk="1" latinLnBrk="0" hangingPunct="1">
        <a:spcBef>
          <a:spcPct val="0"/>
        </a:spcBef>
        <a:buNone/>
        <a:defRPr sz="246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54" indent="-1920254" algn="l" defTabSz="2560339" rtl="0" eaLnBrk="1" latinLnBrk="0" hangingPunct="1">
        <a:spcBef>
          <a:spcPct val="20000"/>
        </a:spcBef>
        <a:buFont typeface="Arial"/>
        <a:buChar char="•"/>
        <a:defRPr sz="17967" kern="1200">
          <a:solidFill>
            <a:schemeClr val="tx1"/>
          </a:solidFill>
          <a:latin typeface="+mn-lt"/>
          <a:ea typeface="+mn-ea"/>
          <a:cs typeface="+mn-cs"/>
        </a:defRPr>
      </a:lvl1pPr>
      <a:lvl2pPr marL="4160550" indent="-1600212" algn="l" defTabSz="2560339" rtl="0" eaLnBrk="1" latinLnBrk="0" hangingPunct="1">
        <a:spcBef>
          <a:spcPct val="20000"/>
        </a:spcBef>
        <a:buFont typeface="Arial"/>
        <a:buChar char="–"/>
        <a:defRPr sz="15634" kern="1200">
          <a:solidFill>
            <a:schemeClr val="tx1"/>
          </a:solidFill>
          <a:latin typeface="+mn-lt"/>
          <a:ea typeface="+mn-ea"/>
          <a:cs typeface="+mn-cs"/>
        </a:defRPr>
      </a:lvl2pPr>
      <a:lvl3pPr marL="6400846" indent="-1280170" algn="l" defTabSz="2560339" rtl="0" eaLnBrk="1" latinLnBrk="0" hangingPunct="1">
        <a:spcBef>
          <a:spcPct val="20000"/>
        </a:spcBef>
        <a:buFont typeface="Arial"/>
        <a:buChar char="•"/>
        <a:defRPr sz="13417" kern="1200">
          <a:solidFill>
            <a:schemeClr val="tx1"/>
          </a:solidFill>
          <a:latin typeface="+mn-lt"/>
          <a:ea typeface="+mn-ea"/>
          <a:cs typeface="+mn-cs"/>
        </a:defRPr>
      </a:lvl3pPr>
      <a:lvl4pPr marL="8961184" indent="-1280170" algn="l" defTabSz="2560339" rtl="0" eaLnBrk="1" latinLnBrk="0" hangingPunct="1">
        <a:spcBef>
          <a:spcPct val="20000"/>
        </a:spcBef>
        <a:buFont typeface="Arial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522" indent="-1280170" algn="l" defTabSz="2560339" rtl="0" eaLnBrk="1" latinLnBrk="0" hangingPunct="1">
        <a:spcBef>
          <a:spcPct val="20000"/>
        </a:spcBef>
        <a:buFont typeface="Arial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860" indent="-1280170" algn="l" defTabSz="2560339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198" indent="-1280170" algn="l" defTabSz="2560339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538" indent="-1280170" algn="l" defTabSz="2560339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876" indent="-1280170" algn="l" defTabSz="2560339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1pPr>
      <a:lvl2pPr marL="2560339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2pPr>
      <a:lvl3pPr marL="5120676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3pPr>
      <a:lvl4pPr marL="7681015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4pPr>
      <a:lvl5pPr marL="10241353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92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6pPr>
      <a:lvl7pPr marL="15362030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7pPr>
      <a:lvl8pPr marL="17922368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8pPr>
      <a:lvl9pPr marL="20482706" algn="l" defTabSz="2560339" rtl="0" eaLnBrk="1" latinLnBrk="0" hangingPunct="1">
        <a:defRPr sz="100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Box 179">
            <a:extLst>
              <a:ext uri="{FF2B5EF4-FFF2-40B4-BE49-F238E27FC236}">
                <a16:creationId xmlns:a16="http://schemas.microsoft.com/office/drawing/2014/main" id="{8B385F1D-A23D-4D87-B115-FA330247B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80620" y="19419380"/>
            <a:ext cx="5550828" cy="6676730"/>
          </a:xfrm>
          <a:prstGeom prst="rect">
            <a:avLst/>
          </a:prstGeom>
          <a:noFill/>
          <a:ln w="50800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74320" tIns="137160" rIns="274320" bIns="13716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sz="3000" dirty="0">
                <a:latin typeface="+mn-lt"/>
              </a:rPr>
              <a:t>Linear prediction (LP) is one of the most important tools in speech analysis. </a:t>
            </a:r>
          </a:p>
          <a:p>
            <a:pPr>
              <a:lnSpc>
                <a:spcPts val="3000"/>
              </a:lnSpc>
              <a:spcBef>
                <a:spcPct val="0"/>
              </a:spcBef>
            </a:pPr>
            <a:endParaRPr lang="en-US" sz="3000" dirty="0">
              <a:latin typeface="+mn-lt"/>
            </a:endParaRPr>
          </a:p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sz="3000" dirty="0">
                <a:solidFill>
                  <a:srgbClr val="2C2840"/>
                </a:solidFill>
                <a:latin typeface="+mn-lt"/>
              </a:rPr>
              <a:t>LPC is based on a mathematical approximation of the vocal tract.</a:t>
            </a:r>
            <a:endParaRPr lang="en-US" sz="3000" dirty="0">
              <a:latin typeface="+mn-lt"/>
            </a:endParaRPr>
          </a:p>
          <a:p>
            <a:pPr>
              <a:lnSpc>
                <a:spcPts val="3000"/>
              </a:lnSpc>
              <a:spcBef>
                <a:spcPct val="0"/>
              </a:spcBef>
            </a:pPr>
            <a:endParaRPr lang="en-US" sz="3000" dirty="0">
              <a:latin typeface="+mn-lt"/>
            </a:endParaRPr>
          </a:p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sz="3000" dirty="0">
                <a:latin typeface="+mn-lt"/>
              </a:rPr>
              <a:t>LP analysis decomposes the speech into two highly independent components, the vocal tract parameters (LP coefficients) and the glottal excitation (LP residual).</a:t>
            </a:r>
          </a:p>
          <a:p>
            <a:pPr>
              <a:lnSpc>
                <a:spcPts val="3000"/>
              </a:lnSpc>
              <a:spcBef>
                <a:spcPct val="0"/>
              </a:spcBef>
            </a:pPr>
            <a:endParaRPr lang="en-US" sz="3000" dirty="0">
              <a:latin typeface="+mn-lt"/>
            </a:endParaRPr>
          </a:p>
          <a:p>
            <a:pPr>
              <a:lnSpc>
                <a:spcPts val="3000"/>
              </a:lnSpc>
              <a:spcBef>
                <a:spcPct val="0"/>
              </a:spcBef>
            </a:pPr>
            <a:r>
              <a:rPr lang="en-US" sz="3000" dirty="0">
                <a:latin typeface="+mn-lt"/>
              </a:rPr>
              <a:t>LPC analyzes the speech signal to estimate the formants</a:t>
            </a:r>
          </a:p>
        </p:txBody>
      </p:sp>
      <p:sp>
        <p:nvSpPr>
          <p:cNvPr id="89" name="Text Box 179">
            <a:extLst>
              <a:ext uri="{FF2B5EF4-FFF2-40B4-BE49-F238E27FC236}">
                <a16:creationId xmlns:a16="http://schemas.microsoft.com/office/drawing/2014/main" id="{45AE5A43-C744-4F77-AC1A-804BF6FB6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7639" y="6267574"/>
            <a:ext cx="21846838" cy="12022617"/>
          </a:xfrm>
          <a:prstGeom prst="rect">
            <a:avLst/>
          </a:prstGeom>
          <a:noFill/>
          <a:ln w="50800">
            <a:solidFill>
              <a:schemeClr val="accent4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20040" tIns="160020" rIns="320040" bIns="160020"/>
          <a:lstStyle>
            <a:lvl1pPr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8000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7906" y="13867937"/>
            <a:ext cx="215444" cy="2003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422" dirty="0"/>
          </a:p>
        </p:txBody>
      </p:sp>
      <p:sp>
        <p:nvSpPr>
          <p:cNvPr id="9" name="Rectangle 8"/>
          <p:cNvSpPr/>
          <p:nvPr/>
        </p:nvSpPr>
        <p:spPr>
          <a:xfrm>
            <a:off x="13990" y="24401"/>
            <a:ext cx="51206400" cy="425568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04775" cmpd="sng">
            <a:solidFill>
              <a:schemeClr val="accent4">
                <a:lumMod val="75000"/>
              </a:schemeClr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22" b="1">
              <a:ln w="12700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518" y="372105"/>
            <a:ext cx="5540246" cy="3316572"/>
          </a:xfrm>
          <a:prstGeom prst="rect">
            <a:avLst/>
          </a:prstGeom>
        </p:spPr>
      </p:pic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-34835" y="3211832"/>
            <a:ext cx="51206400" cy="846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900" baseline="30000" dirty="0">
                <a:latin typeface="Arial"/>
                <a:cs typeface="Arial"/>
              </a:rPr>
              <a:t>1</a:t>
            </a:r>
            <a:r>
              <a:rPr lang="en-US" sz="4900" dirty="0">
                <a:latin typeface="Arial"/>
                <a:cs typeface="Arial"/>
              </a:rPr>
              <a:t>Northwestern University, </a:t>
            </a:r>
            <a:r>
              <a:rPr lang="en-US" sz="4900" baseline="30000" dirty="0">
                <a:latin typeface="Arial"/>
                <a:cs typeface="Arial"/>
              </a:rPr>
              <a:t>2</a:t>
            </a:r>
            <a:r>
              <a:rPr lang="en-US" sz="4900" dirty="0">
                <a:latin typeface="Arial"/>
                <a:cs typeface="Arial"/>
              </a:rPr>
              <a:t>University of Illinois Urbana Champaign, </a:t>
            </a:r>
            <a:r>
              <a:rPr lang="en-US" sz="4900" baseline="30000" dirty="0">
                <a:latin typeface="Arial"/>
                <a:cs typeface="Arial"/>
              </a:rPr>
              <a:t>3</a:t>
            </a:r>
            <a:r>
              <a:rPr lang="en-US" sz="4900" dirty="0">
                <a:latin typeface="Arial"/>
                <a:cs typeface="Arial"/>
              </a:rPr>
              <a:t>Speech Technologies &amp; Applied Research Corp.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BD93D31-B225-4AB9-8B90-EF48E6708DD0}"/>
              </a:ext>
            </a:extLst>
          </p:cNvPr>
          <p:cNvGrpSpPr/>
          <p:nvPr/>
        </p:nvGrpSpPr>
        <p:grpSpPr>
          <a:xfrm>
            <a:off x="908232" y="5491146"/>
            <a:ext cx="12820477" cy="16454455"/>
            <a:chOff x="882334" y="5426422"/>
            <a:chExt cx="12650909" cy="15920504"/>
          </a:xfrm>
        </p:grpSpPr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882335" y="6324102"/>
              <a:ext cx="12650908" cy="15022824"/>
            </a:xfrm>
            <a:prstGeom prst="rect">
              <a:avLst/>
            </a:prstGeom>
            <a:ln w="50800"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320040" tIns="266700" rIns="320040" bIns="266700"/>
            <a:lstStyle>
              <a:lvl1pPr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 panose="020B0604020202020204" pitchFamily="34" charset="0"/>
                </a:rPr>
                <a:t>Davis and </a:t>
              </a:r>
              <a:r>
                <a:rPr lang="en-US" sz="3600" dirty="0" err="1">
                  <a:latin typeface="+mn-lt"/>
                  <a:cs typeface="Arial" panose="020B0604020202020204" pitchFamily="34" charset="0"/>
                </a:rPr>
                <a:t>MacNeilage</a:t>
              </a:r>
              <a:r>
                <a:rPr lang="en-US" sz="3600" dirty="0">
                  <a:latin typeface="+mn-lt"/>
                  <a:cs typeface="Arial" panose="020B0604020202020204" pitchFamily="34" charset="0"/>
                </a:rPr>
                <a:t> commented over 30 years ago “Vowels are the poor relations of child phonology. There is  perhaps less than one study of vowels for every 20 studies of consonants; and studies ostensibly dealing with a child’s complete vocal repertoire usually pay little attention to vowels” (1990, p.16).</a:t>
              </a: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 panose="020B0604020202020204" pitchFamily="34" charset="0"/>
              </a:endParaRP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 panose="020B0604020202020204" pitchFamily="34" charset="0"/>
                </a:rPr>
                <a:t>Since that time, research reports devoted to vowels and vowel disorders continue to be few when compared to those on consonants (Kent &amp; </a:t>
              </a:r>
              <a:r>
                <a:rPr lang="en-US" sz="3600" dirty="0" err="1">
                  <a:latin typeface="+mn-lt"/>
                  <a:cs typeface="Arial" panose="020B0604020202020204" pitchFamily="34" charset="0"/>
                </a:rPr>
                <a:t>Rountrey</a:t>
              </a:r>
              <a:r>
                <a:rPr lang="en-US" sz="3600" dirty="0">
                  <a:latin typeface="+mn-lt"/>
                  <a:cs typeface="Arial" panose="020B0604020202020204" pitchFamily="34" charset="0"/>
                </a:rPr>
                <a:t>, 2020).</a:t>
              </a: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 panose="020B0604020202020204" pitchFamily="34" charset="0"/>
              </a:endParaRP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 panose="020B0604020202020204" pitchFamily="34" charset="0"/>
                </a:rPr>
                <a:t>Most of what we know about vowel development and disorders is derived from perceptual analysis, however the validity and reliability of the method has been questioned (Cox, 2008; Howard &amp; </a:t>
              </a:r>
              <a:r>
                <a:rPr lang="en-US" sz="3600" dirty="0" err="1">
                  <a:latin typeface="+mn-lt"/>
                  <a:cs typeface="Arial" panose="020B0604020202020204" pitchFamily="34" charset="0"/>
                </a:rPr>
                <a:t>Heselwood</a:t>
              </a:r>
              <a:r>
                <a:rPr lang="en-US" sz="3600" dirty="0">
                  <a:latin typeface="+mn-lt"/>
                  <a:cs typeface="Arial" panose="020B0604020202020204" pitchFamily="34" charset="0"/>
                </a:rPr>
                <a:t>, 2013).</a:t>
              </a: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 panose="020B0604020202020204" pitchFamily="34" charset="0"/>
              </a:endParaRP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 panose="020B0604020202020204" pitchFamily="34" charset="0"/>
                </a:rPr>
                <a:t>Acoustic methods are useful for studying speech development and disorders and for overcoming implicit biases intrinsic to perceptual phonetic transcription (Kent, 1996). </a:t>
              </a: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 panose="020B0604020202020204" pitchFamily="34" charset="0"/>
              </a:endParaRP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 panose="020B0604020202020204" pitchFamily="34" charset="0"/>
                </a:rPr>
                <a:t>Formant frequencies are the most commonly used acoustic measurements for vowels, but procedures are not yet standardized to be used in general clinical populations (Kent &amp; Vorperian, 2018) and more so for children.</a:t>
              </a: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 panose="020B0604020202020204" pitchFamily="34" charset="0"/>
              </a:endParaRP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 panose="020B0604020202020204" pitchFamily="34" charset="0"/>
                </a:rPr>
                <a:t>A broad assumption is that phonetic mastery of vowels is accomplished early using perceptual methods, however acoustic studies show gradual mastery through 6 - 8 years (Kent &amp; </a:t>
              </a:r>
              <a:r>
                <a:rPr lang="en-US" sz="3600" dirty="0" err="1">
                  <a:latin typeface="+mn-lt"/>
                  <a:cs typeface="Arial" panose="020B0604020202020204" pitchFamily="34" charset="0"/>
                </a:rPr>
                <a:t>Rountrey</a:t>
              </a:r>
              <a:r>
                <a:rPr lang="en-US" sz="3600" dirty="0">
                  <a:latin typeface="+mn-lt"/>
                  <a:cs typeface="Arial" panose="020B0604020202020204" pitchFamily="34" charset="0"/>
                </a:rPr>
                <a:t>, 2020).</a:t>
              </a: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 panose="020B0604020202020204" pitchFamily="34" charset="0"/>
              </a:endParaRPr>
            </a:p>
            <a:p>
              <a:pPr marL="571488" indent="-571488" eaLnBrk="1" hangingPunct="1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 panose="020B0604020202020204" pitchFamily="34" charset="0"/>
                </a:rPr>
                <a:t>A movement toward quantifiable acoustic measurement of vowels is needed for a comprehensive description of vowel development and disorders.</a:t>
              </a:r>
              <a:endParaRPr lang="en-US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endParaRPr lang="en-US" sz="3383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/>
              <a:endParaRPr lang="en-US" sz="2217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82334" y="5426422"/>
              <a:ext cx="12650909" cy="8822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5133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Background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7441126" y="36040298"/>
            <a:ext cx="12801600" cy="7546101"/>
            <a:chOff x="30319579" y="20981708"/>
            <a:chExt cx="12356993" cy="5704137"/>
          </a:xfrm>
        </p:grpSpPr>
        <p:sp>
          <p:nvSpPr>
            <p:cNvPr id="24" name="Text Box 179"/>
            <p:cNvSpPr txBox="1">
              <a:spLocks noChangeArrowheads="1"/>
            </p:cNvSpPr>
            <p:nvPr/>
          </p:nvSpPr>
          <p:spPr bwMode="auto">
            <a:xfrm>
              <a:off x="30319579" y="21694125"/>
              <a:ext cx="12356993" cy="4991720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20040" tIns="160020" rIns="320040" bIns="160020"/>
            <a:lstStyle>
              <a:lvl1pPr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/>
              <a:endParaRPr lang="en-US" sz="2100" dirty="0">
                <a:solidFill>
                  <a:prstClr val="black"/>
                </a:solidFill>
                <a:latin typeface="Arial"/>
                <a:ea typeface="+mn-ea"/>
                <a:cs typeface="Arial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324058" y="20981708"/>
              <a:ext cx="12352514" cy="74841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5133" b="1" dirty="0"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7441128" y="19007121"/>
            <a:ext cx="12888298" cy="8737920"/>
            <a:chOff x="30370287" y="10247381"/>
            <a:chExt cx="12261253" cy="7489647"/>
          </a:xfrm>
        </p:grpSpPr>
        <p:sp>
          <p:nvSpPr>
            <p:cNvPr id="25" name="Text Box 179"/>
            <p:cNvSpPr txBox="1">
              <a:spLocks noChangeArrowheads="1"/>
            </p:cNvSpPr>
            <p:nvPr/>
          </p:nvSpPr>
          <p:spPr bwMode="auto">
            <a:xfrm>
              <a:off x="30374761" y="11008029"/>
              <a:ext cx="12256779" cy="6728999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20040" tIns="160020" rIns="320040" bIns="160020"/>
            <a:lstStyle>
              <a:lvl1pPr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342900" marR="0" lvl="0" indent="-342900" algn="l" defTabSz="2194560" rtl="0" eaLnBrk="1" fontAlgn="auto" latinLnBrk="0" hangingPunct="1">
                <a:lnSpc>
                  <a:spcPts val="3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Arial" charset="0"/>
                  <a:cs typeface="Arial" panose="020B0604020202020204" pitchFamily="34" charset="0"/>
                </a:rPr>
                <a:t>Hand and SpeechMark agreement for F1 was 88% and for F2 was 75%. When observing 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Arial" charset="0"/>
                  <a:cs typeface="Arial" panose="020B0604020202020204" pitchFamily="34" charset="0"/>
                </a:rPr>
                <a:t>SpeechMark’s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Arial" charset="0"/>
                  <a:cs typeface="Arial" panose="020B0604020202020204" pitchFamily="34" charset="0"/>
                </a:rPr>
                <a:t> F3 for /</a:t>
              </a:r>
              <a:r>
                <a:rPr kumimoji="0" lang="en-US" sz="3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Arial" charset="0"/>
                  <a:cs typeface="Arial" panose="020B0604020202020204" pitchFamily="34" charset="0"/>
                </a:rPr>
                <a:t>i</a:t>
              </a: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Arial" charset="0"/>
                  <a:cs typeface="Arial" panose="020B0604020202020204" pitchFamily="34" charset="0"/>
                </a:rPr>
                <a:t>/, it was noted that it was a good fit for F2 .When manually adjusted, detection accuracy was increased to 88% for both F1 and F2. </a:t>
              </a:r>
            </a:p>
            <a:p>
              <a:pPr marL="342900" marR="0" lvl="0" indent="-342900" algn="l" defTabSz="2194560" rtl="0" eaLnBrk="1" fontAlgn="auto" latinLnBrk="0" hangingPunct="1">
                <a:lnSpc>
                  <a:spcPts val="3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" charset="0"/>
                <a:cs typeface="Arial" panose="020B0604020202020204" pitchFamily="34" charset="0"/>
              </a:endParaRPr>
            </a:p>
            <a:p>
              <a:pPr marL="342900" indent="-342900" eaLnBrk="1" hangingPunct="1">
                <a:lnSpc>
                  <a:spcPts val="35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/>
                </a:rPr>
                <a:t>Although students may enter the process of measuring F1/F2 values with a degree of uncertainty, they are able to learn to use a variety of tools and measure F1/F2. </a:t>
              </a:r>
            </a:p>
            <a:p>
              <a:pPr marL="342900" indent="-342900" eaLnBrk="1" hangingPunct="1">
                <a:lnSpc>
                  <a:spcPts val="35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/>
              </a:endParaRPr>
            </a:p>
            <a:p>
              <a:pPr marL="342900" indent="-342900" eaLnBrk="1" hangingPunct="1">
                <a:lnSpc>
                  <a:spcPts val="35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cs typeface="Arial"/>
                </a:rPr>
                <a:t>This preliminary data supports previous findings that children with typically developing speech produce vowels within published F1/F2 ranges, however more studies are need to understand the variability within the population.  </a:t>
              </a:r>
            </a:p>
            <a:p>
              <a:pPr marL="342900" indent="-342900" eaLnBrk="1" hangingPunct="1">
                <a:lnSpc>
                  <a:spcPts val="3500"/>
                </a:lnSpc>
                <a:buFont typeface="Arial" panose="020B0604020202020204" pitchFamily="34" charset="0"/>
                <a:buChar char="•"/>
              </a:pPr>
              <a:endParaRPr lang="en-US" sz="3600" dirty="0">
                <a:latin typeface="+mn-lt"/>
                <a:cs typeface="Arial"/>
              </a:endParaRPr>
            </a:p>
            <a:p>
              <a:pPr marL="342900" indent="-342900" eaLnBrk="1" hangingPunct="1">
                <a:lnSpc>
                  <a:spcPts val="3500"/>
                </a:lnSpc>
                <a:buFont typeface="Arial" panose="020B0604020202020204" pitchFamily="34" charset="0"/>
                <a:buChar char="•"/>
              </a:pPr>
              <a:r>
                <a:rPr lang="en-US" sz="3600" dirty="0">
                  <a:latin typeface="+mn-lt"/>
                  <a:ea typeface="Arial" charset="0"/>
                  <a:cs typeface="Arial" panose="020B0604020202020204" pitchFamily="34" charset="0"/>
                </a:rPr>
                <a:t>These preliminary findings support ongoing investigation of vowel measures in preschool age children using this standardized automated approach. </a:t>
              </a:r>
              <a:endParaRPr lang="en-US" sz="3600" b="1" dirty="0">
                <a:latin typeface="+mn-lt"/>
                <a:cs typeface="Arial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370287" y="10247381"/>
              <a:ext cx="12256780" cy="75619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5133" b="1" dirty="0">
                  <a:latin typeface="Arial" panose="020B0604020202020204" pitchFamily="34" charset="0"/>
                  <a:cs typeface="Arial" panose="020B0604020202020204" pitchFamily="34" charset="0"/>
                </a:rPr>
                <a:t>Conclusions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4647640" y="5399032"/>
            <a:ext cx="21846838" cy="8822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0800" cmpd="dbl">
            <a:solidFill>
              <a:schemeClr val="accent1">
                <a:lumMod val="25000"/>
              </a:schemeClr>
            </a:solidFill>
            <a:prstDash val="soli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133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898121" y="38419730"/>
            <a:ext cx="12888297" cy="5173995"/>
            <a:chOff x="30324058" y="28843729"/>
            <a:chExt cx="10767081" cy="4272171"/>
          </a:xfrm>
        </p:grpSpPr>
        <p:sp>
          <p:nvSpPr>
            <p:cNvPr id="23" name="Text Box 179"/>
            <p:cNvSpPr txBox="1">
              <a:spLocks noChangeArrowheads="1"/>
            </p:cNvSpPr>
            <p:nvPr/>
          </p:nvSpPr>
          <p:spPr bwMode="auto">
            <a:xfrm>
              <a:off x="30324058" y="29513420"/>
              <a:ext cx="10767081" cy="3602480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20040" tIns="160020" rIns="320040" bIns="160020"/>
            <a:lstStyle>
              <a:lvl1pPr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algn="ctr" eaLnBrk="1" hangingPunct="1"/>
              <a:endParaRPr lang="en-US" sz="1400" dirty="0">
                <a:latin typeface="+mn-lt"/>
                <a:cs typeface="Arial" panose="020B0604020202020204" pitchFamily="34" charset="0"/>
              </a:endParaRPr>
            </a:p>
            <a:p>
              <a:pPr algn="ctr" eaLnBrk="1" hangingPunct="1">
                <a:lnSpc>
                  <a:spcPts val="3600"/>
                </a:lnSpc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This work was supported by grants from NIH, especially R44DC010104 (SpeechMark), Auburn U. OVPRED Innovation Award &amp; Daniel F. Breeden Endowed Grant.</a:t>
              </a:r>
            </a:p>
            <a:p>
              <a:pPr algn="ctr" eaLnBrk="1" hangingPunct="1">
                <a:lnSpc>
                  <a:spcPts val="3600"/>
                </a:lnSpc>
              </a:pPr>
              <a:endPara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  <a:p>
              <a:pPr algn="ctr" eaLnBrk="1" hangingPunct="1">
                <a:lnSpc>
                  <a:spcPts val="3600"/>
                </a:lnSpc>
              </a:pPr>
              <a:r>
                <a:rPr kumimoji="0" lang="en-US" sz="36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Acoustical Society of America SURIEA Program.</a:t>
              </a:r>
            </a:p>
            <a:p>
              <a:pPr algn="ctr" eaLnBrk="1" hangingPunct="1">
                <a:lnSpc>
                  <a:spcPts val="3600"/>
                </a:lnSpc>
              </a:pPr>
              <a:endPara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  <a:p>
              <a:pPr algn="ctr" eaLnBrk="1" hangingPunct="1">
                <a:lnSpc>
                  <a:spcPts val="3600"/>
                </a:lnSpc>
              </a:pPr>
              <a:r>
                <a:rPr kumimoji="0" lang="en-US" sz="3600" b="0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For more information send e-mail to: </a:t>
              </a:r>
              <a:r>
                <a:rPr kumimoji="0" lang="en-US" sz="36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Arial" panose="020B0604020202020204" pitchFamily="34" charset="0"/>
                </a:rPr>
                <a:t>marisha.speights</a:t>
              </a:r>
              <a:r>
                <a:rPr lang="en-US" sz="3600" i="1" dirty="0">
                  <a:solidFill>
                    <a:srgbClr val="000000"/>
                  </a:solidFill>
                  <a:latin typeface="+mn-lt"/>
                  <a:ea typeface="+mn-ea"/>
                  <a:cs typeface="Arial" panose="020B0604020202020204" pitchFamily="34" charset="0"/>
                </a:rPr>
                <a:t>@northwestrn.edu</a:t>
              </a:r>
              <a:endPara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324058" y="28843729"/>
              <a:ext cx="10767081" cy="75619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5133" b="1" dirty="0">
                  <a:latin typeface="Arial" panose="020B0604020202020204" pitchFamily="34" charset="0"/>
                  <a:cs typeface="Arial" panose="020B0604020202020204" pitchFamily="34" charset="0"/>
                </a:rPr>
                <a:t>Acknowledgements</a:t>
              </a:r>
            </a:p>
          </p:txBody>
        </p:sp>
      </p:grp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8706162" y="44430"/>
            <a:ext cx="33926044" cy="326089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106680" bIns="106680">
            <a:spAutoFit/>
          </a:bodyPr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10000"/>
              </a:spcBef>
            </a:pPr>
            <a:r>
              <a:rPr lang="en-US" sz="7200" b="1" dirty="0">
                <a:latin typeface="Calibri" panose="020F0502020204030204" pitchFamily="34" charset="0"/>
                <a:ea typeface="Calibri" panose="020F0502020204030204" pitchFamily="34" charset="0"/>
              </a:rPr>
              <a:t>The Challenges and Uncertainties When Hand Measuring F1/F2 values in Child Speech: Towards an Automated Approach</a:t>
            </a:r>
            <a:r>
              <a:rPr lang="en-US" sz="7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sz="4900" dirty="0">
                <a:solidFill>
                  <a:srgbClr val="000000"/>
                </a:solidFill>
                <a:latin typeface="Arial" panose="020B0604020202020204" pitchFamily="34" charset="0"/>
                <a:ea typeface="Osaka" charset="0"/>
                <a:cs typeface="Arial" panose="020B0604020202020204" pitchFamily="34" charset="0"/>
              </a:rPr>
              <a:t>Maame Agyarko, BS</a:t>
            </a:r>
            <a:r>
              <a:rPr lang="en-US" sz="4900" baseline="30000" dirty="0">
                <a:solidFill>
                  <a:srgbClr val="000000"/>
                </a:solidFill>
                <a:latin typeface="Arial" panose="020B0604020202020204" pitchFamily="34" charset="0"/>
                <a:ea typeface="Osaka" charset="0"/>
                <a:cs typeface="Arial" panose="020B0604020202020204" pitchFamily="34" charset="0"/>
              </a:rPr>
              <a:t>1,2</a:t>
            </a:r>
            <a:r>
              <a:rPr lang="en-US" sz="4900" dirty="0">
                <a:solidFill>
                  <a:srgbClr val="000000"/>
                </a:solidFill>
                <a:latin typeface="Arial" panose="020B0604020202020204" pitchFamily="34" charset="0"/>
                <a:ea typeface="Osaka" charset="0"/>
                <a:cs typeface="Arial" panose="020B0604020202020204" pitchFamily="34" charset="0"/>
              </a:rPr>
              <a:t>, Joel MacAuslan, PhD</a:t>
            </a:r>
            <a:r>
              <a:rPr lang="en-US" sz="4900" baseline="30000" dirty="0">
                <a:solidFill>
                  <a:srgbClr val="000000"/>
                </a:solidFill>
                <a:latin typeface="Arial" panose="020B0604020202020204" pitchFamily="34" charset="0"/>
                <a:ea typeface="Osaka" charset="0"/>
                <a:cs typeface="Arial" panose="020B0604020202020204" pitchFamily="34" charset="0"/>
              </a:rPr>
              <a:t>3</a:t>
            </a:r>
            <a:r>
              <a:rPr lang="en-US" sz="4900" dirty="0">
                <a:solidFill>
                  <a:srgbClr val="000000"/>
                </a:solidFill>
                <a:latin typeface="Arial" panose="020B0604020202020204" pitchFamily="34" charset="0"/>
                <a:ea typeface="Osaka" charset="0"/>
                <a:cs typeface="Arial" panose="020B0604020202020204" pitchFamily="34" charset="0"/>
              </a:rPr>
              <a:t>, Marisha Speights Atkins</a:t>
            </a:r>
            <a:r>
              <a:rPr lang="en-US" sz="4900" baseline="30000" dirty="0">
                <a:solidFill>
                  <a:srgbClr val="000000"/>
                </a:solidFill>
                <a:latin typeface="Arial" panose="020B0604020202020204" pitchFamily="34" charset="0"/>
                <a:ea typeface="Osaka" charset="0"/>
                <a:cs typeface="Arial" panose="020B0604020202020204" pitchFamily="34" charset="0"/>
              </a:rPr>
              <a:t>1</a:t>
            </a:r>
            <a:r>
              <a:rPr lang="en-US" sz="4900" dirty="0">
                <a:solidFill>
                  <a:srgbClr val="000000"/>
                </a:solidFill>
                <a:latin typeface="Arial" panose="020B0604020202020204" pitchFamily="34" charset="0"/>
                <a:ea typeface="Osaka" charset="0"/>
                <a:cs typeface="Arial" panose="020B0604020202020204" pitchFamily="34" charset="0"/>
              </a:rPr>
              <a:t>, PhD, CCC-SLP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56A98F-FB00-5145-80C4-FD106999C2FA}"/>
              </a:ext>
            </a:extLst>
          </p:cNvPr>
          <p:cNvSpPr/>
          <p:nvPr/>
        </p:nvSpPr>
        <p:spPr>
          <a:xfrm>
            <a:off x="34918196" y="8903515"/>
            <a:ext cx="25028287" cy="882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5133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73801B4-AEA3-4CE5-9557-87A5E261516B}"/>
              </a:ext>
            </a:extLst>
          </p:cNvPr>
          <p:cNvGrpSpPr/>
          <p:nvPr/>
        </p:nvGrpSpPr>
        <p:grpSpPr>
          <a:xfrm>
            <a:off x="896982" y="22574556"/>
            <a:ext cx="13032378" cy="7789736"/>
            <a:chOff x="752335" y="19900155"/>
            <a:chExt cx="13105815" cy="11254853"/>
          </a:xfrm>
        </p:grpSpPr>
        <p:grpSp>
          <p:nvGrpSpPr>
            <p:cNvPr id="26" name="Group 25"/>
            <p:cNvGrpSpPr/>
            <p:nvPr/>
          </p:nvGrpSpPr>
          <p:grpSpPr>
            <a:xfrm>
              <a:off x="752335" y="19900155"/>
              <a:ext cx="12967881" cy="11254853"/>
              <a:chOff x="918844" y="15835229"/>
              <a:chExt cx="10831846" cy="12508254"/>
            </a:xfrm>
          </p:grpSpPr>
          <p:sp>
            <p:nvSpPr>
              <p:cNvPr id="16" name="Text Box 179"/>
              <p:cNvSpPr txBox="1">
                <a:spLocks noChangeArrowheads="1"/>
              </p:cNvSpPr>
              <p:nvPr/>
            </p:nvSpPr>
            <p:spPr bwMode="auto">
              <a:xfrm>
                <a:off x="919801" y="17307749"/>
                <a:ext cx="10830889" cy="11035734"/>
              </a:xfrm>
              <a:prstGeom prst="rect">
                <a:avLst/>
              </a:prstGeom>
              <a:noFill/>
              <a:ln w="50800">
                <a:solidFill>
                  <a:schemeClr val="accent4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20040" tIns="160020" rIns="320040" bIns="160020"/>
              <a:lstStyle>
                <a:lvl1pPr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marL="1466861" lvl="1" indent="-600079" eaLnBrk="1" hangingPunct="1">
                  <a:buFont typeface="Arial" panose="020B0604020202020204" pitchFamily="34" charset="0"/>
                  <a:buChar char="•"/>
                </a:pPr>
                <a:endParaRPr lang="en-US" sz="4200" b="1" dirty="0">
                  <a:latin typeface="Arial" panose="020B0604020202020204" pitchFamily="34" charset="0"/>
                  <a:ea typeface="Arial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918844" y="15835229"/>
                <a:ext cx="10831846" cy="143720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508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133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Purpose</a:t>
                </a: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4403F7-8742-4F55-9D74-107285C58262}"/>
                </a:ext>
              </a:extLst>
            </p:cNvPr>
            <p:cNvSpPr txBox="1"/>
            <p:nvPr/>
          </p:nvSpPr>
          <p:spPr>
            <a:xfrm>
              <a:off x="959667" y="21299756"/>
              <a:ext cx="12898483" cy="96479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200"/>
                </a:lnSpc>
              </a:pPr>
              <a:r>
                <a:rPr lang="en-US" sz="3600" dirty="0"/>
                <a:t>In a step toward standardizing formant frequency measurement for our child vowel productions studies we present:</a:t>
              </a:r>
            </a:p>
            <a:p>
              <a:pPr>
                <a:lnSpc>
                  <a:spcPts val="3200"/>
                </a:lnSpc>
              </a:pPr>
              <a:endParaRPr lang="en-US" sz="3600" dirty="0"/>
            </a:p>
            <a:p>
              <a:pPr marL="177800" lvl="1" indent="-50800">
                <a:lnSpc>
                  <a:spcPts val="3200"/>
                </a:lnSpc>
                <a:buFont typeface="+mj-lt"/>
                <a:buAutoNum type="arabicPeriod"/>
              </a:pPr>
              <a:r>
                <a:rPr lang="en-US" sz="3600" dirty="0"/>
                <a:t> Measured F1/F2 formant frequencies using three different automated tools (</a:t>
              </a:r>
              <a:r>
                <a:rPr lang="en-US" sz="3600" dirty="0" err="1"/>
                <a:t>Wavesurfer</a:t>
              </a:r>
              <a:r>
                <a:rPr lang="en-US" sz="3600" dirty="0"/>
                <a:t>, </a:t>
              </a:r>
              <a:r>
                <a:rPr lang="en-US" sz="3600" dirty="0" err="1"/>
                <a:t>Praat</a:t>
              </a:r>
              <a:r>
                <a:rPr lang="en-US" sz="3600" dirty="0"/>
                <a:t>, &amp; SpeechMark).</a:t>
              </a:r>
            </a:p>
            <a:p>
              <a:pPr marL="177800" lvl="1" indent="-50800">
                <a:lnSpc>
                  <a:spcPts val="3200"/>
                </a:lnSpc>
                <a:buFont typeface="+mj-lt"/>
                <a:buAutoNum type="arabicPeriod"/>
              </a:pPr>
              <a:endParaRPr lang="en-US" sz="3600" dirty="0"/>
            </a:p>
            <a:p>
              <a:pPr marL="177800" lvl="1" indent="-50800">
                <a:lnSpc>
                  <a:spcPts val="3200"/>
                </a:lnSpc>
                <a:buFont typeface="+mj-lt"/>
                <a:buAutoNum type="arabicPeriod"/>
              </a:pPr>
              <a:r>
                <a:rPr lang="en-US" sz="3600" dirty="0"/>
                <a:t>Comparisons of mean F1/F2 values obtained by a trained undergraduate researcher and an experienced research mentor.</a:t>
              </a:r>
            </a:p>
            <a:p>
              <a:pPr marL="177800" lvl="1" indent="-50800">
                <a:lnSpc>
                  <a:spcPts val="3200"/>
                </a:lnSpc>
                <a:buFont typeface="+mj-lt"/>
                <a:buAutoNum type="arabicPeriod"/>
              </a:pPr>
              <a:endParaRPr lang="en-US" sz="3600" dirty="0"/>
            </a:p>
            <a:p>
              <a:pPr marL="177800" lvl="1" indent="-50800">
                <a:lnSpc>
                  <a:spcPts val="3200"/>
                </a:lnSpc>
                <a:buFont typeface="+mj-lt"/>
                <a:buAutoNum type="arabicPeriod"/>
              </a:pPr>
              <a:r>
                <a:rPr lang="en-US" sz="3600" dirty="0"/>
                <a:t>The SpeechMark® </a:t>
              </a:r>
              <a:r>
                <a:rPr lang="en-US" sz="3600" dirty="0" err="1"/>
                <a:t>Matlab</a:t>
              </a:r>
              <a:r>
                <a:rPr lang="en-US" sz="3600" dirty="0"/>
                <a:t> toolbox, </a:t>
              </a:r>
              <a:r>
                <a:rPr lang="en-US" sz="3600" dirty="0">
                  <a:cs typeface="Arial" pitchFamily="34" charset="0"/>
                </a:rPr>
                <a:t>based on several published studies (e.g., Stevens, 1998; Lulich et al., 2011; Vorperian &amp; Kent, 2007; McGowan et al.2014; Kent &amp; Vorperian, 2018, Yeung et al., 2018) as </a:t>
              </a:r>
              <a:r>
                <a:rPr lang="en-US" sz="3600" dirty="0"/>
                <a:t>an automated method for obtaining F1/F2 values.</a:t>
              </a:r>
            </a:p>
            <a:p>
              <a:pPr marL="177800" lvl="1" indent="-50800">
                <a:lnSpc>
                  <a:spcPts val="3200"/>
                </a:lnSpc>
                <a:buFont typeface="+mj-lt"/>
                <a:buAutoNum type="arabicPeriod"/>
              </a:pPr>
              <a:endParaRPr lang="en-US" sz="3600" dirty="0"/>
            </a:p>
            <a:p>
              <a:pPr marL="177800" lvl="1" indent="-50800">
                <a:lnSpc>
                  <a:spcPts val="3200"/>
                </a:lnSpc>
                <a:buFont typeface="+mj-lt"/>
                <a:buAutoNum type="arabicPeriod"/>
              </a:pPr>
              <a:r>
                <a:rPr lang="en-US" sz="3600" dirty="0"/>
                <a:t>Comparisons of hand measured and SpeechMark detected mean F1/F2 values. 	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DA255C2-09AB-429B-8903-7F876DFAE688}"/>
              </a:ext>
            </a:extLst>
          </p:cNvPr>
          <p:cNvGrpSpPr/>
          <p:nvPr/>
        </p:nvGrpSpPr>
        <p:grpSpPr>
          <a:xfrm>
            <a:off x="896983" y="30969239"/>
            <a:ext cx="12879977" cy="7147954"/>
            <a:chOff x="1023061" y="7679928"/>
            <a:chExt cx="10747531" cy="13673703"/>
          </a:xfrm>
        </p:grpSpPr>
        <p:sp>
          <p:nvSpPr>
            <p:cNvPr id="61" name="Text Box 179">
              <a:extLst>
                <a:ext uri="{FF2B5EF4-FFF2-40B4-BE49-F238E27FC236}">
                  <a16:creationId xmlns:a16="http://schemas.microsoft.com/office/drawing/2014/main" id="{74CFBE1D-DA47-486A-9B9A-F403D70327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3061" y="9333810"/>
              <a:ext cx="10747531" cy="12019821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20040" tIns="160020" rIns="320040" bIns="160020"/>
            <a:lstStyle>
              <a:lvl1pPr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marL="866796" indent="-742950" eaLnBrk="1" hangingPunct="1">
                <a:lnSpc>
                  <a:spcPts val="4800"/>
                </a:lnSpc>
                <a:buFont typeface="+mj-lt"/>
                <a:buAutoNum type="arabicPeriod"/>
              </a:pPr>
              <a:r>
                <a:rPr lang="en-US" sz="3600" dirty="0">
                  <a:latin typeface="+mn-lt"/>
                  <a:ea typeface="Arial" charset="0"/>
                  <a:cs typeface="Arial" panose="020B0604020202020204" pitchFamily="34" charset="0"/>
                </a:rPr>
                <a:t>Is there a difference between the mean F1 &amp; F2 values when measured by two different analyst</a:t>
              </a:r>
              <a:r>
                <a:rPr lang="en-US" sz="3600" dirty="0">
                  <a:latin typeface="+mn-lt"/>
                </a:rPr>
                <a:t>s</a:t>
              </a:r>
              <a:r>
                <a:rPr lang="en-US" sz="3600" dirty="0">
                  <a:latin typeface="+mn-lt"/>
                  <a:ea typeface="Arial" charset="0"/>
                  <a:cs typeface="Arial" panose="020B0604020202020204" pitchFamily="34" charset="0"/>
                </a:rPr>
                <a:t>?</a:t>
              </a:r>
            </a:p>
            <a:p>
              <a:pPr marL="123846" eaLnBrk="1" hangingPunct="1">
                <a:lnSpc>
                  <a:spcPts val="4800"/>
                </a:lnSpc>
              </a:pPr>
              <a:endParaRPr lang="en-US" sz="3600" b="1" dirty="0">
                <a:latin typeface="+mn-lt"/>
                <a:ea typeface="Arial" charset="0"/>
                <a:cs typeface="Arial" panose="020B0604020202020204" pitchFamily="34" charset="0"/>
              </a:endParaRPr>
            </a:p>
            <a:p>
              <a:pPr marL="123846" algn="ctr" eaLnBrk="1" hangingPunct="1">
                <a:lnSpc>
                  <a:spcPts val="4800"/>
                </a:lnSpc>
              </a:pPr>
              <a:r>
                <a:rPr lang="en-US" sz="3600" b="1" i="1" dirty="0">
                  <a:latin typeface="+mn-lt"/>
                  <a:ea typeface="Arial" charset="0"/>
                  <a:cs typeface="Arial" panose="020B0604020202020204" pitchFamily="34" charset="0"/>
                </a:rPr>
                <a:t>H</a:t>
              </a:r>
              <a:r>
                <a:rPr lang="en-US" sz="3600" b="1" i="1" baseline="-25000" dirty="0">
                  <a:latin typeface="+mn-lt"/>
                  <a:ea typeface="Arial" charset="0"/>
                  <a:cs typeface="Arial" panose="020B0604020202020204" pitchFamily="34" charset="0"/>
                </a:rPr>
                <a:t>0</a:t>
              </a:r>
              <a:r>
                <a:rPr lang="en-US" sz="3600" b="1" i="1" dirty="0">
                  <a:latin typeface="+mn-lt"/>
                  <a:ea typeface="Arial" charset="0"/>
                  <a:cs typeface="Arial" panose="020B0604020202020204" pitchFamily="34" charset="0"/>
                </a:rPr>
                <a:t>: There is no mean difference between analyst</a:t>
              </a:r>
              <a:r>
                <a:rPr lang="en-US" sz="3600" dirty="0">
                  <a:latin typeface="+mn-lt"/>
                </a:rPr>
                <a:t>s</a:t>
              </a:r>
              <a:r>
                <a:rPr lang="en-US" sz="3600" b="1" dirty="0">
                  <a:latin typeface="+mn-lt"/>
                  <a:ea typeface="Arial" charset="0"/>
                  <a:cs typeface="Arial" panose="020B0604020202020204" pitchFamily="34" charset="0"/>
                </a:rPr>
                <a:t>.</a:t>
              </a:r>
            </a:p>
            <a:p>
              <a:pPr marL="581032" lvl="1" indent="0" eaLnBrk="1" hangingPunct="1">
                <a:lnSpc>
                  <a:spcPts val="4800"/>
                </a:lnSpc>
              </a:pPr>
              <a:r>
                <a:rPr lang="en-US" sz="3600" b="1" dirty="0">
                  <a:latin typeface="+mn-lt"/>
                  <a:ea typeface="Arial" charset="0"/>
                  <a:cs typeface="Arial" panose="020B0604020202020204" pitchFamily="34" charset="0"/>
                </a:rPr>
                <a:t>	</a:t>
              </a:r>
            </a:p>
            <a:p>
              <a:pPr marL="866796" indent="-742950" eaLnBrk="1" hangingPunct="1">
                <a:lnSpc>
                  <a:spcPts val="4800"/>
                </a:lnSpc>
                <a:buFont typeface="+mj-lt"/>
                <a:buAutoNum type="arabicPeriod" startAt="2"/>
              </a:pPr>
              <a:r>
                <a:rPr lang="en-US" sz="3600" dirty="0">
                  <a:latin typeface="+mn-lt"/>
                  <a:ea typeface="Arial" charset="0"/>
                  <a:cs typeface="Arial" panose="020B0604020202020204" pitchFamily="34" charset="0"/>
                </a:rPr>
                <a:t>Is there a difference between hand and automated measurement of the mean F1 &amp; F2 values?</a:t>
              </a:r>
            </a:p>
            <a:p>
              <a:pPr marL="866796" indent="-742950" eaLnBrk="1" hangingPunct="1">
                <a:lnSpc>
                  <a:spcPts val="4800"/>
                </a:lnSpc>
                <a:buFont typeface="+mj-lt"/>
                <a:buAutoNum type="arabicPeriod" startAt="2"/>
              </a:pPr>
              <a:endParaRPr lang="en-US" sz="3600" dirty="0">
                <a:latin typeface="+mn-lt"/>
                <a:ea typeface="Arial" charset="0"/>
                <a:cs typeface="Arial" panose="020B0604020202020204" pitchFamily="34" charset="0"/>
              </a:endParaRPr>
            </a:p>
            <a:p>
              <a:pPr marL="123848" algn="ctr" eaLnBrk="1" hangingPunct="1">
                <a:lnSpc>
                  <a:spcPts val="4800"/>
                </a:lnSpc>
              </a:pPr>
              <a:r>
                <a:rPr lang="en-US" sz="3600" b="1" i="1" dirty="0">
                  <a:latin typeface="+mn-lt"/>
                  <a:ea typeface="Arial" charset="0"/>
                  <a:cs typeface="Arial" panose="020B0604020202020204" pitchFamily="34" charset="0"/>
                </a:rPr>
                <a:t>H</a:t>
              </a:r>
              <a:r>
                <a:rPr lang="en-US" sz="3600" b="1" i="1" baseline="-25000" dirty="0">
                  <a:latin typeface="+mn-lt"/>
                  <a:ea typeface="Arial" charset="0"/>
                  <a:cs typeface="Arial" panose="020B0604020202020204" pitchFamily="34" charset="0"/>
                </a:rPr>
                <a:t>0</a:t>
              </a:r>
              <a:r>
                <a:rPr lang="en-US" sz="3600" b="1" i="1" dirty="0">
                  <a:latin typeface="+mn-lt"/>
                  <a:ea typeface="Arial" charset="0"/>
                  <a:cs typeface="Arial" panose="020B0604020202020204" pitchFamily="34" charset="0"/>
                </a:rPr>
                <a:t>: There is no mean difference between hand and automated </a:t>
              </a:r>
              <a:r>
                <a:rPr lang="en-US" sz="3600" b="1" i="1">
                  <a:latin typeface="+mn-lt"/>
                  <a:ea typeface="Arial" charset="0"/>
                  <a:cs typeface="Arial" panose="020B0604020202020204" pitchFamily="34" charset="0"/>
                </a:rPr>
                <a:t>measurement. </a:t>
              </a:r>
              <a:endParaRPr lang="en-US" sz="3600" b="1" i="1" dirty="0">
                <a:latin typeface="+mn-lt"/>
                <a:ea typeface="Arial" charset="0"/>
                <a:cs typeface="Arial" panose="020B0604020202020204" pitchFamily="34" charset="0"/>
              </a:endParaRPr>
            </a:p>
            <a:p>
              <a:pPr marL="990628" indent="-866782" eaLnBrk="1" hangingPunct="1">
                <a:buFont typeface="+mj-lt"/>
                <a:buAutoNum type="arabicPeriod"/>
              </a:pPr>
              <a:endParaRPr lang="en-US" sz="40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endParaRPr>
            </a:p>
            <a:p>
              <a:pPr marL="123848" eaLnBrk="1" hangingPunct="1"/>
              <a:endParaRPr lang="en-US" sz="4000" b="1" dirty="0">
                <a:latin typeface="Arial" panose="020B0604020202020204" pitchFamily="34" charset="0"/>
                <a:ea typeface="Arial" charset="0"/>
                <a:cs typeface="Arial" panose="020B0604020202020204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1E02825-4EA1-49B1-8DC8-2E54659D38EE}"/>
                </a:ext>
              </a:extLst>
            </p:cNvPr>
            <p:cNvSpPr txBox="1"/>
            <p:nvPr/>
          </p:nvSpPr>
          <p:spPr>
            <a:xfrm>
              <a:off x="1023061" y="7679928"/>
              <a:ext cx="10747531" cy="168766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5133" b="1" dirty="0">
                  <a:latin typeface="Arial" panose="020B0604020202020204" pitchFamily="34" charset="0"/>
                  <a:cs typeface="Arial" panose="020B0604020202020204" pitchFamily="34" charset="0"/>
                </a:rPr>
                <a:t>Research questions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33EBDF26-8C84-4D87-A5E0-E3FDC2F90A7B}"/>
              </a:ext>
            </a:extLst>
          </p:cNvPr>
          <p:cNvSpPr txBox="1"/>
          <p:nvPr/>
        </p:nvSpPr>
        <p:spPr>
          <a:xfrm>
            <a:off x="15297067" y="6770251"/>
            <a:ext cx="10350870" cy="330740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accent1">
                <a:lumMod val="25000"/>
              </a:schemeClr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922" tIns="35922" rIns="35922" bIns="35922" numCol="1" spcCol="3810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en-US" sz="4204" b="1" dirty="0"/>
              <a:t>Speakers</a:t>
            </a:r>
            <a:r>
              <a:rPr lang="en-US" sz="4204" dirty="0"/>
              <a:t>​</a:t>
            </a:r>
          </a:p>
          <a:p>
            <a:pPr fontAlgn="base"/>
            <a:r>
              <a:rPr lang="en-US" sz="4204" dirty="0"/>
              <a:t>6 child speakers without speech disorders (age 4 years,1 month to 4 years,10 months)​</a:t>
            </a:r>
          </a:p>
          <a:p>
            <a:pPr fontAlgn="base"/>
            <a:r>
              <a:rPr lang="en-US" sz="4204" dirty="0"/>
              <a:t>All speakers are native English speakers​</a:t>
            </a:r>
          </a:p>
          <a:p>
            <a:pPr fontAlgn="base"/>
            <a:r>
              <a:rPr lang="en-US" sz="4204" dirty="0"/>
              <a:t>No history of  hearing  or speech disorders​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8AF3A7B-8F99-4B0B-AF6E-1BBA887BCE1B}"/>
              </a:ext>
            </a:extLst>
          </p:cNvPr>
          <p:cNvSpPr txBox="1"/>
          <p:nvPr/>
        </p:nvSpPr>
        <p:spPr>
          <a:xfrm>
            <a:off x="15297068" y="10642691"/>
            <a:ext cx="10295511" cy="718218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chemeClr val="accent1">
                <a:lumMod val="2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922" tIns="35922" rIns="35922" bIns="35922" numCol="1" spcCol="38100" rtlCol="0" anchor="t">
            <a:spAutoFit/>
          </a:bodyPr>
          <a:lstStyle/>
          <a:p>
            <a:pPr fontAlgn="base"/>
            <a:r>
              <a:rPr lang="en-US" sz="4200" b="1" dirty="0"/>
              <a:t>Speech Material</a:t>
            </a:r>
            <a:r>
              <a:rPr lang="en-US" sz="4200" dirty="0"/>
              <a:t>​</a:t>
            </a:r>
          </a:p>
          <a:p>
            <a:pPr fontAlgn="base"/>
            <a:r>
              <a:rPr lang="en-US" sz="4200" dirty="0"/>
              <a:t>8 vowel were used in the analysis:​</a:t>
            </a:r>
          </a:p>
          <a:p>
            <a:pPr fontAlgn="base"/>
            <a:r>
              <a:rPr lang="en-US" sz="4200" dirty="0"/>
              <a:t>​</a:t>
            </a:r>
          </a:p>
          <a:p>
            <a:pPr fontAlgn="base"/>
            <a:r>
              <a:rPr lang="en-US" sz="4200" dirty="0"/>
              <a:t> </a:t>
            </a:r>
            <a:r>
              <a:rPr lang="pl-PL" sz="4200" dirty="0"/>
              <a:t>/i/</a:t>
            </a:r>
            <a:r>
              <a:rPr lang="en-US" sz="4200" dirty="0"/>
              <a:t>,</a:t>
            </a:r>
            <a:r>
              <a:rPr lang="pl-PL" sz="4200" dirty="0"/>
              <a:t>  /</a:t>
            </a:r>
            <a:r>
              <a:rPr lang="pl-PL" sz="4200" dirty="0" err="1"/>
              <a:t>ɪ</a:t>
            </a:r>
            <a:r>
              <a:rPr lang="pl-PL" sz="4200" dirty="0"/>
              <a:t>/</a:t>
            </a:r>
            <a:r>
              <a:rPr lang="en-US" sz="4200" dirty="0"/>
              <a:t>,</a:t>
            </a:r>
            <a:r>
              <a:rPr lang="pl-PL" sz="4200" dirty="0"/>
              <a:t>  /</a:t>
            </a:r>
            <a:r>
              <a:rPr lang="pl-PL" sz="4200" dirty="0" err="1"/>
              <a:t>ɛ</a:t>
            </a:r>
            <a:r>
              <a:rPr lang="pl-PL" sz="4200" dirty="0"/>
              <a:t>/</a:t>
            </a:r>
            <a:r>
              <a:rPr lang="en-US" sz="4200" dirty="0"/>
              <a:t>,</a:t>
            </a:r>
            <a:r>
              <a:rPr lang="pl-PL" sz="4200" dirty="0"/>
              <a:t> /</a:t>
            </a:r>
            <a:r>
              <a:rPr lang="pl-PL" sz="4200" dirty="0" err="1"/>
              <a:t>æ</a:t>
            </a:r>
            <a:r>
              <a:rPr lang="pl-PL" sz="4200" dirty="0"/>
              <a:t>/ /</a:t>
            </a:r>
            <a:r>
              <a:rPr lang="pl-PL" sz="4200" dirty="0" err="1"/>
              <a:t>ʌ</a:t>
            </a:r>
            <a:r>
              <a:rPr lang="pl-PL" sz="4200" dirty="0"/>
              <a:t>/</a:t>
            </a:r>
            <a:r>
              <a:rPr lang="en-US" sz="4200" dirty="0"/>
              <a:t>,</a:t>
            </a:r>
            <a:r>
              <a:rPr lang="pl-PL" sz="4200" dirty="0"/>
              <a:t> /u/</a:t>
            </a:r>
            <a:r>
              <a:rPr lang="en-US" sz="4200" dirty="0"/>
              <a:t>,</a:t>
            </a:r>
            <a:r>
              <a:rPr lang="pl-PL" sz="4200" dirty="0"/>
              <a:t> /o/</a:t>
            </a:r>
            <a:r>
              <a:rPr lang="en-US" sz="4200" dirty="0"/>
              <a:t>,</a:t>
            </a:r>
            <a:r>
              <a:rPr lang="pl-PL" sz="4200" dirty="0"/>
              <a:t> /</a:t>
            </a:r>
            <a:r>
              <a:rPr lang="pl-PL" sz="4200" dirty="0" err="1"/>
              <a:t>ɑ</a:t>
            </a:r>
            <a:r>
              <a:rPr lang="pl-PL" sz="4200" dirty="0"/>
              <a:t>/ </a:t>
            </a:r>
            <a:r>
              <a:rPr lang="en-US" sz="4200" dirty="0"/>
              <a:t>​</a:t>
            </a:r>
          </a:p>
          <a:p>
            <a:pPr fontAlgn="base"/>
            <a:r>
              <a:rPr lang="en-US" sz="4200" dirty="0"/>
              <a:t>​</a:t>
            </a:r>
          </a:p>
          <a:p>
            <a:pPr fontAlgn="base"/>
            <a:r>
              <a:rPr lang="en-US" sz="4200" dirty="0"/>
              <a:t>Examples​</a:t>
            </a:r>
          </a:p>
          <a:p>
            <a:pPr fontAlgn="base"/>
            <a:r>
              <a:rPr lang="en-US" sz="4200" dirty="0"/>
              <a:t>Teeth ,Pig ,Bed ,Van ,Duck, Shoe, Yoyo, Watch​</a:t>
            </a:r>
          </a:p>
          <a:p>
            <a:pPr fontAlgn="base"/>
            <a:r>
              <a:rPr lang="en-US" sz="4200" dirty="0"/>
              <a:t>​</a:t>
            </a:r>
          </a:p>
          <a:p>
            <a:pPr fontAlgn="base"/>
            <a:r>
              <a:rPr lang="en-US" sz="4200" dirty="0"/>
              <a:t>6 word were included in each vowel category​</a:t>
            </a:r>
          </a:p>
          <a:p>
            <a:pPr fontAlgn="base"/>
            <a:r>
              <a:rPr lang="en-US" sz="4200" dirty="0"/>
              <a:t>​</a:t>
            </a:r>
            <a:br>
              <a:rPr lang="en-US" sz="4200" dirty="0"/>
            </a:br>
            <a:r>
              <a:rPr lang="en-US" sz="4200" dirty="0"/>
              <a:t>48 words (43 mono- &amp; 5 multi-syllabic) </a:t>
            </a:r>
            <a:r>
              <a:rPr lang="en-US" sz="3733" dirty="0"/>
              <a:t>​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236EFA9-2447-45DF-8683-D42BD174BD15}"/>
              </a:ext>
            </a:extLst>
          </p:cNvPr>
          <p:cNvSpPr txBox="1"/>
          <p:nvPr/>
        </p:nvSpPr>
        <p:spPr>
          <a:xfrm>
            <a:off x="26143804" y="6806014"/>
            <a:ext cx="9838487" cy="718218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chemeClr val="accent1">
                <a:lumMod val="25000"/>
              </a:schemeClr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922" tIns="35922" rIns="35922" bIns="35922" numCol="1" spcCol="38100" rtlCol="0" anchor="t">
            <a:spAutoFit/>
          </a:bodyPr>
          <a:lstStyle/>
          <a:p>
            <a:pPr fontAlgn="base"/>
            <a:r>
              <a:rPr lang="en-US" sz="4200" b="1" dirty="0"/>
              <a:t>Recordings</a:t>
            </a:r>
            <a:r>
              <a:rPr lang="en-US" sz="4200" dirty="0"/>
              <a:t>​​</a:t>
            </a:r>
          </a:p>
          <a:p>
            <a:pPr marL="548628" indent="-571488" fontAlgn="base">
              <a:buFont typeface="Arial" panose="020B0604020202020204" pitchFamily="34" charset="0"/>
              <a:buChar char="•"/>
            </a:pPr>
            <a:r>
              <a:rPr lang="en-US" sz="4200" dirty="0"/>
              <a:t>Recordings were retrieved from the Speech Exemplars and Evaluation Database (Speights Atkins et al., 2020)​</a:t>
            </a:r>
          </a:p>
          <a:p>
            <a:pPr marL="548628" indent="-571488" fontAlgn="base">
              <a:buFont typeface="Arial" panose="020B0604020202020204" pitchFamily="34" charset="0"/>
              <a:buChar char="•"/>
            </a:pPr>
            <a:r>
              <a:rPr lang="en-US" sz="4200" dirty="0"/>
              <a:t>Child recordings were made in a quiet room using portable handheld ZOOM H4N and H6N recorders equipped with XLR MOVO LV402 cardioid lavalier microphones.​</a:t>
            </a:r>
          </a:p>
          <a:p>
            <a:pPr marL="571488" indent="-571488" fontAlgn="base">
              <a:buFont typeface="Arial" panose="020B0604020202020204" pitchFamily="34" charset="0"/>
              <a:buChar char="•"/>
            </a:pPr>
            <a:r>
              <a:rPr lang="en-US" sz="4200" dirty="0"/>
              <a:t>Speech samples were recorded at a 44.1 K sampling rate and 24-bit depth.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EB0CA3E-9E43-4BF0-ACA8-84F939F1ACEE}"/>
              </a:ext>
            </a:extLst>
          </p:cNvPr>
          <p:cNvSpPr txBox="1"/>
          <p:nvPr/>
        </p:nvSpPr>
        <p:spPr>
          <a:xfrm>
            <a:off x="26176790" y="14476227"/>
            <a:ext cx="9805501" cy="327342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5922" tIns="35922" rIns="35922" bIns="35922" numCol="1" spcCol="38100" rtlCol="0" anchor="t">
            <a:spAutoFit/>
          </a:bodyPr>
          <a:lstStyle/>
          <a:p>
            <a:pPr fontAlgn="base"/>
            <a:r>
              <a:rPr lang="en-US" sz="4200" b="1" dirty="0"/>
              <a:t>Measurements</a:t>
            </a:r>
            <a:r>
              <a:rPr lang="en-US" sz="4200" dirty="0"/>
              <a:t>​</a:t>
            </a:r>
          </a:p>
          <a:p>
            <a:pPr fontAlgn="base"/>
            <a:r>
              <a:rPr lang="en-US" sz="4200" dirty="0"/>
              <a:t>Mean F1/F2 hand measures by 2 analyst for each vowel using </a:t>
            </a:r>
            <a:r>
              <a:rPr lang="en-US" sz="4200" dirty="0" err="1"/>
              <a:t>Wavesurfer</a:t>
            </a:r>
            <a:r>
              <a:rPr lang="en-US" sz="4200" dirty="0"/>
              <a:t>, </a:t>
            </a:r>
            <a:r>
              <a:rPr lang="en-US" sz="4200" dirty="0" err="1"/>
              <a:t>Praat</a:t>
            </a:r>
            <a:r>
              <a:rPr lang="en-US" sz="4200" dirty="0"/>
              <a:t> </a:t>
            </a:r>
          </a:p>
          <a:p>
            <a:pPr fontAlgn="base"/>
            <a:r>
              <a:rPr lang="en-US" sz="4200" dirty="0"/>
              <a:t> Mean F1/F2 Automated Vowel Analysis </a:t>
            </a:r>
            <a:r>
              <a:rPr lang="en-US" sz="4000" dirty="0"/>
              <a:t>by SpeechMark (v. 2.0-beta)</a:t>
            </a:r>
            <a:r>
              <a:rPr lang="en-US" sz="3600" dirty="0">
                <a:solidFill>
                  <a:srgbClr val="8757AB"/>
                </a:solidFill>
              </a:rPr>
              <a:t> </a:t>
            </a:r>
            <a:endParaRPr lang="en-US" sz="3964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FB8C0C7-034F-4E60-8990-CFC01A5BA5F5}"/>
              </a:ext>
            </a:extLst>
          </p:cNvPr>
          <p:cNvSpPr txBox="1"/>
          <p:nvPr/>
        </p:nvSpPr>
        <p:spPr>
          <a:xfrm>
            <a:off x="37469219" y="5457714"/>
            <a:ext cx="12745411" cy="8822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08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133" b="1" dirty="0">
                <a:latin typeface="Arial" panose="020B0604020202020204" pitchFamily="34" charset="0"/>
                <a:cs typeface="Arial" panose="020B0604020202020204" pitchFamily="34" charset="0"/>
              </a:rPr>
              <a:t>Results: Hand vs. SpeechMark </a:t>
            </a:r>
          </a:p>
        </p:txBody>
      </p:sp>
      <p:pic>
        <p:nvPicPr>
          <p:cNvPr id="49" name="Picture 48" descr="Logo, company name&#10;&#10;Description automatically generated">
            <a:extLst>
              <a:ext uri="{FF2B5EF4-FFF2-40B4-BE49-F238E27FC236}">
                <a16:creationId xmlns:a16="http://schemas.microsoft.com/office/drawing/2014/main" id="{BEAA32BD-4AC7-401D-B628-3BB26E80C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15048" y="916049"/>
            <a:ext cx="6959317" cy="247239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A16CE26-D5F8-4FAE-B15F-BEBD26E26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717847"/>
              </p:ext>
            </p:extLst>
          </p:nvPr>
        </p:nvGraphicFramePr>
        <p:xfrm>
          <a:off x="14603378" y="35018351"/>
          <a:ext cx="22027624" cy="856804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183146">
                  <a:extLst>
                    <a:ext uri="{9D8B030D-6E8A-4147-A177-3AD203B41FA5}">
                      <a16:colId xmlns:a16="http://schemas.microsoft.com/office/drawing/2014/main" val="803035230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2747596131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3292595941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4065795805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1997970481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3310565549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468058232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3957139074"/>
                    </a:ext>
                  </a:extLst>
                </a:gridCol>
                <a:gridCol w="1306390">
                  <a:extLst>
                    <a:ext uri="{9D8B030D-6E8A-4147-A177-3AD203B41FA5}">
                      <a16:colId xmlns:a16="http://schemas.microsoft.com/office/drawing/2014/main" val="3711619654"/>
                    </a:ext>
                  </a:extLst>
                </a:gridCol>
                <a:gridCol w="1915396">
                  <a:extLst>
                    <a:ext uri="{9D8B030D-6E8A-4147-A177-3AD203B41FA5}">
                      <a16:colId xmlns:a16="http://schemas.microsoft.com/office/drawing/2014/main" val="2897533338"/>
                    </a:ext>
                  </a:extLst>
                </a:gridCol>
                <a:gridCol w="795980">
                  <a:extLst>
                    <a:ext uri="{9D8B030D-6E8A-4147-A177-3AD203B41FA5}">
                      <a16:colId xmlns:a16="http://schemas.microsoft.com/office/drawing/2014/main" val="3510706049"/>
                    </a:ext>
                  </a:extLst>
                </a:gridCol>
                <a:gridCol w="1213780">
                  <a:extLst>
                    <a:ext uri="{9D8B030D-6E8A-4147-A177-3AD203B41FA5}">
                      <a16:colId xmlns:a16="http://schemas.microsoft.com/office/drawing/2014/main" val="2450144438"/>
                    </a:ext>
                  </a:extLst>
                </a:gridCol>
                <a:gridCol w="1152512">
                  <a:extLst>
                    <a:ext uri="{9D8B030D-6E8A-4147-A177-3AD203B41FA5}">
                      <a16:colId xmlns:a16="http://schemas.microsoft.com/office/drawing/2014/main" val="1176228090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2866491435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3694878832"/>
                    </a:ext>
                  </a:extLst>
                </a:gridCol>
                <a:gridCol w="1183146">
                  <a:extLst>
                    <a:ext uri="{9D8B030D-6E8A-4147-A177-3AD203B41FA5}">
                      <a16:colId xmlns:a16="http://schemas.microsoft.com/office/drawing/2014/main" val="2208770600"/>
                    </a:ext>
                  </a:extLst>
                </a:gridCol>
                <a:gridCol w="977487">
                  <a:extLst>
                    <a:ext uri="{9D8B030D-6E8A-4147-A177-3AD203B41FA5}">
                      <a16:colId xmlns:a16="http://schemas.microsoft.com/office/drawing/2014/main" val="1411851701"/>
                    </a:ext>
                  </a:extLst>
                </a:gridCol>
                <a:gridCol w="1651473">
                  <a:extLst>
                    <a:ext uri="{9D8B030D-6E8A-4147-A177-3AD203B41FA5}">
                      <a16:colId xmlns:a16="http://schemas.microsoft.com/office/drawing/2014/main" val="1523150178"/>
                    </a:ext>
                  </a:extLst>
                </a:gridCol>
              </a:tblGrid>
              <a:tr h="4935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Vowel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Analyst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Mean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SD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t-cal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t-crit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df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Decision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rowSpan="18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Mean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SD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t-cal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t-crit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df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p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Decision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1559505"/>
                  </a:ext>
                </a:extLst>
              </a:tr>
              <a:tr h="473809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9007008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/</a:t>
                      </a:r>
                      <a:r>
                        <a:rPr lang="en-US" sz="24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/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433.5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102.57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-1.24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2.36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0.25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2640.5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51.385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-0.9175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2.22814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0.38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04909586"/>
                  </a:ext>
                </a:extLst>
              </a:tr>
              <a:tr h="473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47.94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3240.67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56.927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62397210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/ɪ/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577.333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138.327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-0.7849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2.262157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0.45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919.22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-1.6196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2.306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7194188"/>
                  </a:ext>
                </a:extLst>
              </a:tr>
              <a:tr h="473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633.5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107.664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C0C0C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490.86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6542037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/ɛ/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902.667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274.817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1.54057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2.446912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0.08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2012.83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739.15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-0.8537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2.306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0.41*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11639157"/>
                  </a:ext>
                </a:extLst>
              </a:tr>
              <a:tr h="473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720.5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91.481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2307.16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408.57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39529506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/æ/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902.667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274.817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-0.428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2.262157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0.68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1624.67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669.59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-2.9352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2.26216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0.02*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6849982"/>
                  </a:ext>
                </a:extLst>
              </a:tr>
              <a:tr h="473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982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361.504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429.65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93932319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/u/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490.667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59.1698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-0.3463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2.228139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0.73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1710.5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819.47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-0.2594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2.22814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12161933"/>
                  </a:ext>
                </a:extLst>
              </a:tr>
              <a:tr h="473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502.167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55.8155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1825.33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709.89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72469561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/o/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844.833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110.09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2.26607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2.228139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0.05*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1639.67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284.437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-0.6958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2.26216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59956419"/>
                  </a:ext>
                </a:extLst>
              </a:tr>
              <a:tr h="473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692.667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122.209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1784.67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423.86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4530049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/ʌ/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773.667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156.75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-0.6512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2.262157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0.53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1403.33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358.95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-2.0689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2.36462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0.07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2560339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72238225"/>
                  </a:ext>
                </a:extLst>
              </a:tr>
              <a:tr h="4738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844.5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215.431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1736.17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162.59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87195871"/>
                  </a:ext>
                </a:extLst>
              </a:tr>
              <a:tr h="4738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/ɑ/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1060.67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49.314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1.03765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2.446912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0.33943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1775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114.04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1.36259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2.26216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0.2061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 not reject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5009200"/>
                  </a:ext>
                </a:extLst>
              </a:tr>
              <a:tr h="4935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999.667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138.327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2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solidFill>
                            <a:srgbClr val="000000"/>
                          </a:solidFill>
                          <a:effectLst/>
                        </a:rPr>
                        <a:t>1665.5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160.449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96535457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78820205-7A7E-4A76-9B3C-01DEAD9621D7}"/>
              </a:ext>
            </a:extLst>
          </p:cNvPr>
          <p:cNvGrpSpPr/>
          <p:nvPr/>
        </p:nvGrpSpPr>
        <p:grpSpPr>
          <a:xfrm>
            <a:off x="37469219" y="28274439"/>
            <a:ext cx="12796960" cy="7371254"/>
            <a:chOff x="37405423" y="26267276"/>
            <a:chExt cx="12796960" cy="9575028"/>
          </a:xfrm>
        </p:grpSpPr>
        <p:grpSp>
          <p:nvGrpSpPr>
            <p:cNvPr id="31" name="Group 30"/>
            <p:cNvGrpSpPr/>
            <p:nvPr/>
          </p:nvGrpSpPr>
          <p:grpSpPr>
            <a:xfrm>
              <a:off x="37405423" y="26267276"/>
              <a:ext cx="12796960" cy="9575028"/>
              <a:chOff x="30446241" y="15776285"/>
              <a:chExt cx="12306305" cy="5556391"/>
            </a:xfrm>
          </p:grpSpPr>
          <p:sp>
            <p:nvSpPr>
              <p:cNvPr id="27" name="Text Box 179"/>
              <p:cNvSpPr txBox="1">
                <a:spLocks noChangeArrowheads="1"/>
              </p:cNvSpPr>
              <p:nvPr/>
            </p:nvSpPr>
            <p:spPr bwMode="auto">
              <a:xfrm>
                <a:off x="30446241" y="16067825"/>
                <a:ext cx="12306304" cy="5264851"/>
              </a:xfrm>
              <a:prstGeom prst="rect">
                <a:avLst/>
              </a:prstGeom>
              <a:noFill/>
              <a:ln w="50800">
                <a:solidFill>
                  <a:schemeClr val="accent4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20040" tIns="160020" rIns="320040" bIns="160020"/>
              <a:lstStyle>
                <a:lvl1pPr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 eaLnBrk="0" hangingPunct="0"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508000" algn="l"/>
                  </a:tabLst>
                  <a:defRPr sz="3200">
                    <a:solidFill>
                      <a:schemeClr val="tx1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sz="3500" dirty="0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0446242" y="15776285"/>
                <a:ext cx="12306304" cy="665017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50800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5133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Maame’s</a:t>
                </a:r>
                <a:r>
                  <a:rPr lang="en-US" sz="5133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SURIEA Experience</a:t>
                </a:r>
              </a:p>
            </p:txBody>
          </p:sp>
        </p:grp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1473F7A-7421-4739-AEA7-DAB43FEB78FE}"/>
                </a:ext>
              </a:extLst>
            </p:cNvPr>
            <p:cNvSpPr txBox="1"/>
            <p:nvPr/>
          </p:nvSpPr>
          <p:spPr>
            <a:xfrm>
              <a:off x="37431618" y="27595036"/>
              <a:ext cx="12545399" cy="79242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571500" indent="-571500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/>
                <a:t>Before joining the SURIEA program I didn't know a lot about acoustics.</a:t>
              </a:r>
            </a:p>
            <a:p>
              <a:pPr marL="571500" indent="-571500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/>
            </a:p>
            <a:p>
              <a:pPr marL="571500" indent="-571500" algn="just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/>
                <a:t>The SURIEA program helped me grow my foundation of acoustics across a wide range of fields. and I believe that this information would be beneficial for me as I enter my future career.</a:t>
              </a:r>
            </a:p>
            <a:p>
              <a:pPr marL="571500" indent="-571500" algn="just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endParaRPr lang="en-US" sz="3600" dirty="0"/>
            </a:p>
            <a:p>
              <a:pPr marL="571500" indent="-571500">
                <a:lnSpc>
                  <a:spcPts val="3600"/>
                </a:lnSpc>
                <a:buFont typeface="Arial" panose="020B0604020202020204" pitchFamily="34" charset="0"/>
                <a:buChar char="•"/>
              </a:pPr>
              <a:r>
                <a:rPr lang="en-US" sz="3600" dirty="0"/>
                <a:t>One Ah-ha moment that I had during this program was when I was able to finally finish my presentation,  It was surreal to me because this is my first research project. I was proud because even though I had a lot of imposter syndrome. I was able to overcome that challenge.</a:t>
              </a:r>
              <a:endParaRPr lang="en-US" sz="5400" dirty="0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7FC27834-CF69-4CF2-A2EE-FD572C8309FF}"/>
              </a:ext>
            </a:extLst>
          </p:cNvPr>
          <p:cNvSpPr txBox="1"/>
          <p:nvPr/>
        </p:nvSpPr>
        <p:spPr>
          <a:xfrm>
            <a:off x="14581034" y="34136122"/>
            <a:ext cx="22027622" cy="8822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08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133" b="1" dirty="0">
                <a:latin typeface="Arial" panose="020B0604020202020204" pitchFamily="34" charset="0"/>
                <a:cs typeface="Arial" panose="020B0604020202020204" pitchFamily="34" charset="0"/>
              </a:rPr>
              <a:t>Results: Hand Measurement Comparison of Means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ED56EC7-F3FC-481F-BEF2-F8AD064D4014}"/>
              </a:ext>
            </a:extLst>
          </p:cNvPr>
          <p:cNvSpPr txBox="1"/>
          <p:nvPr/>
        </p:nvSpPr>
        <p:spPr>
          <a:xfrm>
            <a:off x="37583435" y="37032956"/>
            <a:ext cx="12598982" cy="68673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200" b="0" i="0" dirty="0">
                <a:solidFill>
                  <a:srgbClr val="222222"/>
                </a:solidFill>
                <a:effectLst/>
              </a:rPr>
              <a:t>Cox, F. (2008). Vowel transcription systems: An Australian perspective.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International Journal of Speech-Language Pathology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,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10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(5), 327-333.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200" b="0" i="0" dirty="0">
                <a:solidFill>
                  <a:srgbClr val="222222"/>
                </a:solidFill>
                <a:effectLst/>
              </a:rPr>
              <a:t>Davis, B. L., &amp; </a:t>
            </a:r>
            <a:r>
              <a:rPr lang="en-US" sz="2200" b="0" i="0" dirty="0" err="1">
                <a:solidFill>
                  <a:srgbClr val="222222"/>
                </a:solidFill>
                <a:effectLst/>
              </a:rPr>
              <a:t>MacNeilage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, P. F. (1990). Acquisition of correct vowel production: A quantitative case study.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JSLHR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,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33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(1), 16-27.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200" b="0" i="0" dirty="0">
                <a:solidFill>
                  <a:srgbClr val="000000"/>
                </a:solidFill>
                <a:effectLst/>
              </a:rPr>
              <a:t>Howard, S. J. , &amp; </a:t>
            </a:r>
            <a:r>
              <a:rPr lang="en-US" sz="2200" b="0" i="0" dirty="0" err="1">
                <a:solidFill>
                  <a:srgbClr val="000000"/>
                </a:solidFill>
                <a:effectLst/>
              </a:rPr>
              <a:t>Heselwood</a:t>
            </a:r>
            <a:r>
              <a:rPr lang="en-US" sz="2200" b="0" i="0" dirty="0">
                <a:solidFill>
                  <a:srgbClr val="000000"/>
                </a:solidFill>
                <a:effectLst/>
              </a:rPr>
              <a:t>, B. (2013). The contribution of phonetics to the study of vowel development and disorders. In Ball M. &amp; Gibbon F. (Eds.), </a:t>
            </a:r>
            <a:r>
              <a:rPr lang="en-US" sz="2200" b="0" i="1" dirty="0">
                <a:solidFill>
                  <a:srgbClr val="000000"/>
                </a:solidFill>
                <a:effectLst/>
              </a:rPr>
              <a:t>Vowel disorders</a:t>
            </a:r>
            <a:r>
              <a:rPr lang="en-US" sz="2200" b="0" i="0" dirty="0">
                <a:solidFill>
                  <a:srgbClr val="000000"/>
                </a:solidFill>
                <a:effectLst/>
              </a:rPr>
              <a:t> (pp. 79–130). Butterworth–Heinemann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200" b="0" i="0" dirty="0">
                <a:solidFill>
                  <a:srgbClr val="222222"/>
                </a:solidFill>
                <a:effectLst/>
              </a:rPr>
              <a:t>Kent, R. D. (1996). Hearing and believing: Some limits to the auditory-perceptual assessment of speech and voice disorders.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American Journal of Speech-Language Pathology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,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5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(3), 7-23.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200" b="0" i="0" dirty="0">
                <a:solidFill>
                  <a:srgbClr val="222222"/>
                </a:solidFill>
                <a:effectLst/>
              </a:rPr>
              <a:t>Kent, R. D., &amp; </a:t>
            </a:r>
            <a:r>
              <a:rPr lang="en-US" sz="2200" b="0" i="0" dirty="0" err="1">
                <a:solidFill>
                  <a:srgbClr val="222222"/>
                </a:solidFill>
                <a:effectLst/>
              </a:rPr>
              <a:t>Rountrey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, C. (2020). What acoustic studies tell us about vowels in developing and disordered speech.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American Journal of Speech-Language Pathology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, 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29</a:t>
            </a:r>
            <a:r>
              <a:rPr lang="en-US" sz="2200" b="0" i="0" dirty="0">
                <a:solidFill>
                  <a:srgbClr val="222222"/>
                </a:solidFill>
                <a:effectLst/>
              </a:rPr>
              <a:t>(3), 1749-1778.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Kent, R. D., &amp; Vorperian, H. K. (2018). Static measurements of vowel formant frequencies and bandwidths: A review. </a:t>
            </a:r>
            <a:r>
              <a:rPr kumimoji="0" lang="en-US" sz="2200" b="0" i="1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Journal of Communication Disorders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, </a:t>
            </a:r>
            <a:r>
              <a:rPr kumimoji="0" lang="en-US" sz="2200" b="0" i="1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74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, 74-97.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Lulich, S. M. </a:t>
            </a:r>
            <a:r>
              <a:rPr kumimoji="0" lang="en-US" sz="2200" b="0" i="1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(2010). 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Subglottal resonances and distinctive features. </a:t>
            </a:r>
            <a:r>
              <a:rPr kumimoji="0" lang="en-US" sz="2200" b="0" i="1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Journal of Phonetics, 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38(1)</a:t>
            </a:r>
            <a:r>
              <a:rPr kumimoji="0" lang="en-US" sz="2200" b="0" i="1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, 20-32.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McGowan, R. W., McGowan, R. S., Denny, M., &amp; </a:t>
            </a:r>
            <a:r>
              <a:rPr kumimoji="0" lang="en-US" sz="2200" b="0" i="0" u="none" strike="noStrike" kern="1200" cap="none" spc="0" normalizeH="0" noProof="0" dirty="0" err="1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Nittrouer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, S. (2014). A longitudinal study of very young children's vowel production, 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Journal of Speech, Language, and Hearing Research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, 57(1),1-15</a:t>
            </a:r>
            <a:endParaRPr kumimoji="0" lang="en-US" sz="2200" b="0" i="0" u="none" strike="noStrike" kern="1200" cap="none" spc="0" normalizeH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457200" indent="-457200" defTabSz="2194560">
              <a:lnSpc>
                <a:spcPts val="2200"/>
              </a:lnSpc>
              <a:buFont typeface="+mj-lt"/>
              <a:buAutoNum type="arabicPeriod"/>
              <a:defRPr/>
            </a:pPr>
            <a:r>
              <a:rPr lang="en-US" sz="2200" dirty="0">
                <a:solidFill>
                  <a:srgbClr val="222222"/>
                </a:solidFill>
                <a:ea typeface="+mn-ea"/>
                <a:cs typeface="Arial" panose="020B0604020202020204" pitchFamily="34" charset="0"/>
              </a:rPr>
              <a:t>Stevens, K. N. (1998). </a:t>
            </a:r>
            <a:r>
              <a:rPr lang="en-US" sz="2200" i="1" dirty="0">
                <a:solidFill>
                  <a:srgbClr val="222222"/>
                </a:solidFill>
                <a:ea typeface="+mn-ea"/>
                <a:cs typeface="Arial" panose="020B0604020202020204" pitchFamily="34" charset="0"/>
              </a:rPr>
              <a:t>Acoustic phonetics </a:t>
            </a:r>
            <a:r>
              <a:rPr lang="en-US" sz="2200" dirty="0">
                <a:solidFill>
                  <a:srgbClr val="222222"/>
                </a:solidFill>
                <a:ea typeface="+mn-ea"/>
                <a:cs typeface="Arial" panose="020B0604020202020204" pitchFamily="34" charset="0"/>
              </a:rPr>
              <a:t>(Vol. 30). MIT press.</a:t>
            </a:r>
          </a:p>
          <a:p>
            <a:pPr marL="457200" indent="-457200" defTabSz="2194560">
              <a:lnSpc>
                <a:spcPts val="2200"/>
              </a:lnSpc>
              <a:buFont typeface="+mj-lt"/>
              <a:buAutoNum type="arabicPeriod"/>
              <a:defRPr/>
            </a:pPr>
            <a:r>
              <a:rPr lang="en-US" sz="2200" dirty="0">
                <a:solidFill>
                  <a:srgbClr val="222222"/>
                </a:solidFill>
                <a:ea typeface="+mn-ea"/>
                <a:cs typeface="Arial" panose="020B0604020202020204" pitchFamily="34" charset="0"/>
              </a:rPr>
              <a:t>Speights Atkins, M., Bailey, D. J., &amp; Boyce, S. E. (2020). Speech exemplar and evaluation database (SEED) for clinical training in articulatory phonetics and speech science. </a:t>
            </a:r>
            <a:r>
              <a:rPr lang="en-US" sz="2200" i="1" dirty="0">
                <a:solidFill>
                  <a:srgbClr val="222222"/>
                </a:solidFill>
                <a:ea typeface="+mn-ea"/>
                <a:cs typeface="Arial" panose="020B0604020202020204" pitchFamily="34" charset="0"/>
              </a:rPr>
              <a:t>Clinical linguistics &amp; phonetics</a:t>
            </a:r>
            <a:r>
              <a:rPr lang="en-US" sz="2200" dirty="0">
                <a:solidFill>
                  <a:srgbClr val="222222"/>
                </a:solidFill>
                <a:ea typeface="+mn-ea"/>
                <a:cs typeface="Arial" panose="020B0604020202020204" pitchFamily="34" charset="0"/>
              </a:rPr>
              <a:t>, 34(9), 878-886.</a:t>
            </a: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+mn-cs"/>
              </a:rPr>
              <a:t>Vorperian, H. K., &amp; Kent, R. D. (2007). Vowel acoustic space development in children: A synthesis of acoustic and anatomic data, </a:t>
            </a:r>
            <a:r>
              <a:rPr lang="en-US" sz="2200" b="0" i="1" dirty="0">
                <a:solidFill>
                  <a:srgbClr val="222222"/>
                </a:solidFill>
                <a:effectLst/>
              </a:rPr>
              <a:t>Journal of Speech, Language, and Hearing Research</a:t>
            </a:r>
            <a:r>
              <a:rPr kumimoji="0" lang="en-US" sz="2200" b="0" i="0" u="none" strike="noStrike" kern="1200" cap="none" spc="0" normalizeH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, 50(6),1510-1545.</a:t>
            </a:r>
          </a:p>
          <a:p>
            <a:pPr marL="457200" indent="-457200" defTabSz="2194560">
              <a:lnSpc>
                <a:spcPts val="2200"/>
              </a:lnSpc>
              <a:buFont typeface="+mj-lt"/>
              <a:buAutoNum type="arabicPeriod"/>
              <a:defRPr/>
            </a:pPr>
            <a:r>
              <a:rPr lang="en-US" sz="2200" i="0" dirty="0">
                <a:solidFill>
                  <a:srgbClr val="222222"/>
                </a:solidFill>
                <a:effectLst/>
              </a:rPr>
              <a:t>Yeung, G., Lulich, S. M., Guo, J., Sommers, M. S., &amp; </a:t>
            </a:r>
            <a:r>
              <a:rPr lang="en-US" sz="2200" i="0" dirty="0" err="1">
                <a:solidFill>
                  <a:srgbClr val="222222"/>
                </a:solidFill>
                <a:effectLst/>
              </a:rPr>
              <a:t>Alwan</a:t>
            </a:r>
            <a:r>
              <a:rPr lang="en-US" sz="2200" i="0" dirty="0">
                <a:solidFill>
                  <a:srgbClr val="222222"/>
                </a:solidFill>
                <a:effectLst/>
              </a:rPr>
              <a:t>, A. (2018). Subglottal resonances of American English speaking children. </a:t>
            </a:r>
            <a:r>
              <a:rPr lang="en-US" sz="2200" i="1" dirty="0">
                <a:solidFill>
                  <a:srgbClr val="222222"/>
                </a:solidFill>
                <a:effectLst/>
              </a:rPr>
              <a:t>The Journal of the Acoustical Society of America</a:t>
            </a:r>
            <a:r>
              <a:rPr lang="en-US" sz="2200" dirty="0">
                <a:solidFill>
                  <a:srgbClr val="222222"/>
                </a:solidFill>
                <a:effectLst/>
              </a:rPr>
              <a:t>, 144(6</a:t>
            </a:r>
            <a:r>
              <a:rPr lang="en-US" sz="2200" i="0" dirty="0">
                <a:solidFill>
                  <a:srgbClr val="222222"/>
                </a:solidFill>
                <a:effectLst/>
              </a:rPr>
              <a:t>), 3437-3449.</a:t>
            </a:r>
            <a:endParaRPr lang="en-US" sz="2200" dirty="0">
              <a:solidFill>
                <a:prstClr val="black"/>
              </a:solidFill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2194560" rtl="0" eaLnBrk="1" fontAlgn="auto" latinLnBrk="0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200" b="0" i="0" u="none" strike="noStrike" kern="1200" cap="none" spc="0" normalizeH="0" noProof="0" dirty="0">
              <a:ln>
                <a:noFill/>
              </a:ln>
              <a:solidFill>
                <a:srgbClr val="222222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59" name="Table 58">
            <a:extLst>
              <a:ext uri="{FF2B5EF4-FFF2-40B4-BE49-F238E27FC236}">
                <a16:creationId xmlns:a16="http://schemas.microsoft.com/office/drawing/2014/main" id="{BB10C200-76B4-49D7-B3D6-E5968DB78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136299"/>
              </p:ext>
            </p:extLst>
          </p:nvPr>
        </p:nvGraphicFramePr>
        <p:xfrm>
          <a:off x="37469218" y="6354001"/>
          <a:ext cx="12773508" cy="1223053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626354">
                  <a:extLst>
                    <a:ext uri="{9D8B030D-6E8A-4147-A177-3AD203B41FA5}">
                      <a16:colId xmlns:a16="http://schemas.microsoft.com/office/drawing/2014/main" val="2107416396"/>
                    </a:ext>
                  </a:extLst>
                </a:gridCol>
                <a:gridCol w="1362329">
                  <a:extLst>
                    <a:ext uri="{9D8B030D-6E8A-4147-A177-3AD203B41FA5}">
                      <a16:colId xmlns:a16="http://schemas.microsoft.com/office/drawing/2014/main" val="3144765805"/>
                    </a:ext>
                  </a:extLst>
                </a:gridCol>
                <a:gridCol w="3049024">
                  <a:extLst>
                    <a:ext uri="{9D8B030D-6E8A-4147-A177-3AD203B41FA5}">
                      <a16:colId xmlns:a16="http://schemas.microsoft.com/office/drawing/2014/main" val="3960190382"/>
                    </a:ext>
                  </a:extLst>
                </a:gridCol>
                <a:gridCol w="2562477">
                  <a:extLst>
                    <a:ext uri="{9D8B030D-6E8A-4147-A177-3AD203B41FA5}">
                      <a16:colId xmlns:a16="http://schemas.microsoft.com/office/drawing/2014/main" val="1897009906"/>
                    </a:ext>
                  </a:extLst>
                </a:gridCol>
                <a:gridCol w="2919279">
                  <a:extLst>
                    <a:ext uri="{9D8B030D-6E8A-4147-A177-3AD203B41FA5}">
                      <a16:colId xmlns:a16="http://schemas.microsoft.com/office/drawing/2014/main" val="1957993664"/>
                    </a:ext>
                  </a:extLst>
                </a:gridCol>
                <a:gridCol w="2254045">
                  <a:extLst>
                    <a:ext uri="{9D8B030D-6E8A-4147-A177-3AD203B41FA5}">
                      <a16:colId xmlns:a16="http://schemas.microsoft.com/office/drawing/2014/main" val="412989305"/>
                    </a:ext>
                  </a:extLst>
                </a:gridCol>
              </a:tblGrid>
              <a:tr h="7061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F1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F2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2966116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/</a:t>
                      </a:r>
                      <a:r>
                        <a:rPr lang="en-US" sz="2000" u="none" strike="noStrike" dirty="0" err="1">
                          <a:effectLst/>
                        </a:rPr>
                        <a:t>i</a:t>
                      </a:r>
                      <a:r>
                        <a:rPr lang="en-US" sz="2000" u="none" strike="noStrike" dirty="0">
                          <a:effectLst/>
                        </a:rPr>
                        <a:t>/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Hand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491, SD =53.53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t(3) = -1.08, p = 0.36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 = 3657.2, SD = 368.20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t(5) = 3.09, p = 0.02*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1712080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630, SD = 251.94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 = 2651, SD = 560.03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481913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/ɪ/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Hand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=612.43, SD = 112.99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t(5) = -1.62, p = 0.16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=2751.14, SD = 472.07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t(10) = 1.09, p = 0.29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47835157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796.79, SD =234.29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2491.87, SD = 349.21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04128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/ɛ/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Hand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720.5, SD = 91.48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t(8) = -1.48, p = 0.18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 = 2307.17, SD = 408.58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t(10) = 0.53, p =0.61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9571131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826.30, SD = 149.72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2187.41, SD = 374.66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179197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/æ/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Hand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 =982, SD = 361.50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t(9) = -.23, p = 0.82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2578, SD = 429.65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t(8) = 0.26, p = 0.80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4305379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 dirty="0">
                          <a:effectLst/>
                        </a:rPr>
                        <a:t>SM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=1026.62, SD = 290.51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2497.71, SD = 552.54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041082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/u/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Hand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 = 447.5, SD = 32.05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t(5) = -0.72, p = 0.50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2645.17, SD = 253.14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t(9) = -0.13, p = 0.90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8705181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532.09, SD =294.88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=2670.33, SD = 389.80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070201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/o/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Hand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788.67, SD = 146.60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t(9) = 1.26, p = 0.23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1996.5, SD = 194.42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t(6) = -2.50, p = 0.05*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8582706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659.54, SD = 202.84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2885.82, SD = 850.13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85401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/ʌ/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Hand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844.5 , SD = 215.43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t(9) = 1.59, p = 0.15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1736.17, SD = 162.60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t(6) = -1.23, p = 0.26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485619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SM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 = 593.38, SD =322.42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1971.03, SD = 439.596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r>
                        <a:rPr lang="fr-FR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t(6) = -1.23, p = 0.26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9747586"/>
                  </a:ext>
                </a:extLst>
              </a:tr>
              <a:tr h="734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/ɑ/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u="none" strike="noStrike">
                          <a:effectLst/>
                        </a:rPr>
                        <a:t>Hand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M = 999.67, SD = 135.29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>
                          <a:effectLst/>
                        </a:rPr>
                        <a:t>t(6) = 2.90, p =0.03*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M = 1665.5, SD = 160.45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2000" u="none" strike="noStrike" dirty="0">
                          <a:effectLst/>
                        </a:rPr>
                        <a:t>t(3) = -0.70, p = 0.53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23665736"/>
                  </a:ext>
                </a:extLst>
              </a:tr>
              <a:tr h="7061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M = 710.38, SD = 165.85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M = 2068.82 SD = 1142.20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028781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6636CE52-05FA-4B48-92A8-972FBC4323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0981" y="19404226"/>
            <a:ext cx="8206973" cy="6691884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0E71D85-B5E5-4F86-999C-F4A84EED21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247253" y="19366639"/>
            <a:ext cx="7732229" cy="6729471"/>
          </a:xfrm>
          <a:prstGeom prst="rect">
            <a:avLst/>
          </a:prstGeom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86A97022-67BA-4164-BF77-EAAEA1C6C6B6}"/>
              </a:ext>
            </a:extLst>
          </p:cNvPr>
          <p:cNvGrpSpPr/>
          <p:nvPr/>
        </p:nvGrpSpPr>
        <p:grpSpPr>
          <a:xfrm>
            <a:off x="14677292" y="18736006"/>
            <a:ext cx="21864774" cy="15120830"/>
            <a:chOff x="12347858" y="-1567701"/>
            <a:chExt cx="18969224" cy="12104237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F9A0018E-8F8F-480B-8C85-A40496028C4F}"/>
                </a:ext>
              </a:extLst>
            </p:cNvPr>
            <p:cNvSpPr txBox="1"/>
            <p:nvPr/>
          </p:nvSpPr>
          <p:spPr>
            <a:xfrm>
              <a:off x="12347858" y="-1567701"/>
              <a:ext cx="18969224" cy="51738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latin typeface="Arial" panose="020B0604020202020204" pitchFamily="34" charset="0"/>
                  <a:cs typeface="Arial" panose="020B0604020202020204" pitchFamily="34" charset="0"/>
                </a:rPr>
                <a:t>Results: Linear Predictive Coding (LPC) Model for One Sample</a:t>
              </a:r>
            </a:p>
          </p:txBody>
        </p:sp>
        <p:sp>
          <p:nvSpPr>
            <p:cNvPr id="69" name="Text Box 179">
              <a:extLst>
                <a:ext uri="{FF2B5EF4-FFF2-40B4-BE49-F238E27FC236}">
                  <a16:creationId xmlns:a16="http://schemas.microsoft.com/office/drawing/2014/main" id="{8BBBCCBF-BB3E-49E4-A7A8-B6E4D16BC1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91150" y="4854098"/>
              <a:ext cx="4825932" cy="5682438"/>
            </a:xfrm>
            <a:prstGeom prst="rect">
              <a:avLst/>
            </a:prstGeom>
            <a:noFill/>
            <a:ln w="50800">
              <a:solidFill>
                <a:schemeClr val="accent4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274320" tIns="137160" rIns="274320" bIns="137160"/>
            <a:lstStyle>
              <a:lvl1pPr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 eaLnBrk="0" hangingPunct="0"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08000" algn="l"/>
                </a:tabLst>
                <a:defRPr sz="3200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ts val="2600"/>
                </a:lnSpc>
                <a:spcBef>
                  <a:spcPts val="0"/>
                </a:spcBef>
                <a:spcAft>
                  <a:spcPts val="1800"/>
                </a:spcAft>
              </a:pPr>
              <a:r>
                <a:rPr lang="en-US" sz="3000" b="1" i="1" dirty="0">
                  <a:latin typeface="+mn-lt"/>
                  <a:cs typeface="Arial" pitchFamily="34" charset="0"/>
                </a:rPr>
                <a:t>Top</a:t>
              </a:r>
              <a:r>
                <a:rPr lang="en-US" sz="3000" b="1" dirty="0">
                  <a:latin typeface="+mn-lt"/>
                  <a:cs typeface="Arial" pitchFamily="34" charset="0"/>
                </a:rPr>
                <a:t>: </a:t>
              </a:r>
              <a:r>
                <a:rPr lang="en-US" sz="3000" dirty="0">
                  <a:latin typeface="+mn-lt"/>
                  <a:cs typeface="Arial" pitchFamily="34" charset="0"/>
                </a:rPr>
                <a:t>Waveform, SpeechMark syllabic segment, and small window about vowel-LM within segment. </a:t>
              </a:r>
            </a:p>
            <a:p>
              <a:pPr eaLnBrk="1" hangingPunct="1">
                <a:lnSpc>
                  <a:spcPts val="2600"/>
                </a:lnSpc>
                <a:spcBef>
                  <a:spcPts val="0"/>
                </a:spcBef>
                <a:spcAft>
                  <a:spcPts val="1800"/>
                </a:spcAft>
              </a:pPr>
              <a:r>
                <a:rPr lang="en-US" sz="3000" b="1" i="1" dirty="0">
                  <a:latin typeface="+mn-lt"/>
                  <a:cs typeface="Arial" pitchFamily="34" charset="0"/>
                </a:rPr>
                <a:t>Mid</a:t>
              </a:r>
              <a:r>
                <a:rPr lang="en-US" sz="3000" b="1" dirty="0">
                  <a:latin typeface="+mn-lt"/>
                  <a:cs typeface="Arial" pitchFamily="34" charset="0"/>
                </a:rPr>
                <a:t>:</a:t>
              </a:r>
              <a:r>
                <a:rPr lang="en-US" sz="3000" dirty="0">
                  <a:latin typeface="+mn-lt"/>
                  <a:cs typeface="Arial" pitchFamily="34" charset="0"/>
                </a:rPr>
                <a:t> LPC spectrum and poles (</a:t>
              </a:r>
              <a:r>
                <a:rPr lang="en-US" sz="3000" i="1" dirty="0">
                  <a:latin typeface="+mn-lt"/>
                  <a:cs typeface="Arial" pitchFamily="34" charset="0"/>
                </a:rPr>
                <a:t>solid, .</a:t>
              </a:r>
              <a:r>
                <a:rPr lang="en-US" sz="3000" dirty="0">
                  <a:latin typeface="+mn-lt"/>
                  <a:cs typeface="Arial" pitchFamily="34" charset="0"/>
                </a:rPr>
                <a:t>) ; F0 (</a:t>
              </a:r>
              <a:r>
                <a:rPr lang="en-US" sz="3000" i="1" dirty="0">
                  <a:latin typeface="+mn-lt"/>
                  <a:cs typeface="Arial" pitchFamily="34" charset="0"/>
                </a:rPr>
                <a:t>red circle</a:t>
              </a:r>
              <a:r>
                <a:rPr lang="en-US" sz="3000" dirty="0">
                  <a:latin typeface="+mn-lt"/>
                  <a:cs typeface="Arial" pitchFamily="34" charset="0"/>
                </a:rPr>
                <a:t>); formant spectrum and identified formants (</a:t>
              </a:r>
              <a:r>
                <a:rPr lang="en-US" sz="3000" i="1" dirty="0">
                  <a:latin typeface="+mn-lt"/>
                  <a:cs typeface="Arial" pitchFamily="34" charset="0"/>
                </a:rPr>
                <a:t>dashed</a:t>
              </a:r>
              <a:r>
                <a:rPr lang="en-US" sz="3000" dirty="0">
                  <a:latin typeface="+mn-lt"/>
                  <a:cs typeface="Arial" pitchFamily="34" charset="0"/>
                </a:rPr>
                <a:t>, +); likely subglottal resonances (x).</a:t>
              </a:r>
            </a:p>
            <a:p>
              <a:pPr eaLnBrk="1" hangingPunct="1">
                <a:lnSpc>
                  <a:spcPts val="2600"/>
                </a:lnSpc>
                <a:spcBef>
                  <a:spcPts val="0"/>
                </a:spcBef>
                <a:spcAft>
                  <a:spcPts val="1800"/>
                </a:spcAft>
              </a:pPr>
              <a:r>
                <a:rPr lang="en-US" sz="3000" b="1" i="1" dirty="0">
                  <a:latin typeface="+mn-lt"/>
                  <a:cs typeface="Arial" pitchFamily="34" charset="0"/>
                </a:rPr>
                <a:t>LL</a:t>
              </a:r>
              <a:r>
                <a:rPr lang="en-US" sz="3000" b="1" dirty="0">
                  <a:latin typeface="+mn-lt"/>
                  <a:cs typeface="Arial" pitchFamily="34" charset="0"/>
                </a:rPr>
                <a:t>: </a:t>
              </a:r>
              <a:r>
                <a:rPr lang="en-US" sz="3000" dirty="0">
                  <a:latin typeface="+mn-lt"/>
                  <a:cs typeface="Arial" pitchFamily="34" charset="0"/>
                </a:rPr>
                <a:t>Z-plane of unit circle (</a:t>
              </a:r>
              <a:r>
                <a:rPr lang="en-US" sz="3000" i="1" dirty="0">
                  <a:latin typeface="+mn-lt"/>
                  <a:cs typeface="Arial" pitchFamily="34" charset="0"/>
                </a:rPr>
                <a:t>solid</a:t>
              </a:r>
              <a:r>
                <a:rPr lang="en-US" sz="3000" dirty="0">
                  <a:latin typeface="+mn-lt"/>
                  <a:cs typeface="Arial" pitchFamily="34" charset="0"/>
                </a:rPr>
                <a:t>); positions of poles (+); formants and frequency boundaries (</a:t>
              </a:r>
              <a:r>
                <a:rPr lang="en-US" sz="3000" i="1" dirty="0">
                  <a:latin typeface="+mn-lt"/>
                  <a:cs typeface="Arial" pitchFamily="34" charset="0"/>
                </a:rPr>
                <a:t>color</a:t>
              </a:r>
              <a:r>
                <a:rPr lang="en-US" sz="3000" dirty="0">
                  <a:latin typeface="+mn-lt"/>
                  <a:cs typeface="Arial" pitchFamily="34" charset="0"/>
                </a:rPr>
                <a:t>); bandwidth boundaries (</a:t>
              </a:r>
              <a:r>
                <a:rPr lang="en-US" sz="3000" i="1" dirty="0">
                  <a:latin typeface="+mn-lt"/>
                  <a:cs typeface="Arial" pitchFamily="34" charset="0"/>
                </a:rPr>
                <a:t>dotted</a:t>
              </a:r>
              <a:r>
                <a:rPr lang="en-US" sz="3000" dirty="0">
                  <a:latin typeface="+mn-lt"/>
                  <a:cs typeface="Arial" pitchFamily="34" charset="0"/>
                </a:rPr>
                <a:t>).</a:t>
              </a:r>
            </a:p>
            <a:p>
              <a:pPr eaLnBrk="1" hangingPunct="1">
                <a:lnSpc>
                  <a:spcPts val="2600"/>
                </a:lnSpc>
                <a:spcBef>
                  <a:spcPts val="0"/>
                </a:spcBef>
              </a:pPr>
              <a:r>
                <a:rPr lang="en-US" sz="3000" b="1" i="1" dirty="0">
                  <a:latin typeface="+mn-lt"/>
                  <a:cs typeface="Arial" pitchFamily="34" charset="0"/>
                </a:rPr>
                <a:t>LR</a:t>
              </a:r>
              <a:r>
                <a:rPr lang="en-US" sz="3000" b="1" dirty="0">
                  <a:latin typeface="+mn-lt"/>
                  <a:cs typeface="Arial" pitchFamily="34" charset="0"/>
                </a:rPr>
                <a:t>:</a:t>
              </a:r>
              <a:r>
                <a:rPr lang="en-US" sz="3000" dirty="0">
                  <a:latin typeface="+mn-lt"/>
                  <a:cs typeface="Arial" pitchFamily="34" charset="0"/>
                </a:rPr>
                <a:t> Location of identified (F1,F2) (*); fiducial boundaries of a conventional (F1,F2) quadrilateral (</a:t>
              </a:r>
              <a:r>
                <a:rPr lang="en-US" sz="3000" i="1" dirty="0">
                  <a:latin typeface="+mn-lt"/>
                  <a:cs typeface="Arial" pitchFamily="34" charset="0"/>
                </a:rPr>
                <a:t>dotted</a:t>
              </a:r>
              <a:r>
                <a:rPr lang="en-US" sz="3000" dirty="0">
                  <a:latin typeface="+mn-lt"/>
                  <a:cs typeface="Arial" pitchFamily="34" charset="0"/>
                </a:rPr>
                <a:t>).</a:t>
              </a:r>
            </a:p>
          </p:txBody>
        </p:sp>
      </p:grpSp>
      <p:pic>
        <p:nvPicPr>
          <p:cNvPr id="55" name="Picture 54">
            <a:extLst>
              <a:ext uri="{FF2B5EF4-FFF2-40B4-BE49-F238E27FC236}">
                <a16:creationId xmlns:a16="http://schemas.microsoft.com/office/drawing/2014/main" id="{678BB1F8-ACEF-4B75-AFDB-1676E5B4F0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08128" y="26727733"/>
            <a:ext cx="16286592" cy="7129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1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IRG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CCC0D9"/>
      </a:accent1>
      <a:accent2>
        <a:srgbClr val="F27F73"/>
      </a:accent2>
      <a:accent3>
        <a:srgbClr val="4DADAE"/>
      </a:accent3>
      <a:accent4>
        <a:srgbClr val="5E4999"/>
      </a:accent4>
      <a:accent5>
        <a:srgbClr val="459A9C"/>
      </a:accent5>
      <a:accent6>
        <a:srgbClr val="CF6D63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18762</TotalTime>
  <Words>2347</Words>
  <Application>Microsoft Office PowerPoint</Application>
  <PresentationFormat>Custom</PresentationFormat>
  <Paragraphs>392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 Stern</dc:creator>
  <cp:lastModifiedBy>Rita Mac Auslan</cp:lastModifiedBy>
  <cp:revision>973</cp:revision>
  <cp:lastPrinted>2017-05-05T22:10:22Z</cp:lastPrinted>
  <dcterms:created xsi:type="dcterms:W3CDTF">2016-05-04T02:15:29Z</dcterms:created>
  <dcterms:modified xsi:type="dcterms:W3CDTF">2022-02-03T15:27:50Z</dcterms:modified>
</cp:coreProperties>
</file>